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Fredoka" charset="1" panose="02000000000000000000"/>
      <p:regular r:id="rId13"/>
    </p:embeddedFont>
    <p:embeddedFont>
      <p:font typeface="Nunito" charset="1" panose="00000000000000000000"/>
      <p:regular r:id="rId14"/>
    </p:embeddedFont>
    <p:embeddedFont>
      <p:font typeface="Nunito Italics" charset="1" panose="00000000000000000000"/>
      <p:regular r:id="rId15"/>
    </p:embeddedFont>
    <p:embeddedFont>
      <p:font typeface="Nunito Bold"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33" Target="../media/image32.png" Type="http://schemas.openxmlformats.org/officeDocument/2006/relationships/image"/><Relationship Id="rId34" Target="../media/image33.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jpe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48.svg" Type="http://schemas.openxmlformats.org/officeDocument/2006/relationships/image"/><Relationship Id="rId12" Target="../media/image49.png" Type="http://schemas.openxmlformats.org/officeDocument/2006/relationships/image"/><Relationship Id="rId13" Target="../media/image50.svg" Type="http://schemas.openxmlformats.org/officeDocument/2006/relationships/image"/><Relationship Id="rId14" Target="../media/image51.png" Type="http://schemas.openxmlformats.org/officeDocument/2006/relationships/image"/><Relationship Id="rId2" Target="../media/image1.png" Type="http://schemas.openxmlformats.org/officeDocument/2006/relationships/image"/><Relationship Id="rId3" Target="../media/image4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5.svg" Type="http://schemas.openxmlformats.org/officeDocument/2006/relationships/image"/><Relationship Id="rId11" Target="../media/image66.png" Type="http://schemas.openxmlformats.org/officeDocument/2006/relationships/image"/><Relationship Id="rId2" Target="../media/image1.pn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0.png" Type="http://schemas.openxmlformats.org/officeDocument/2006/relationships/image"/><Relationship Id="rId6" Target="../media/image61.png" Type="http://schemas.openxmlformats.org/officeDocument/2006/relationships/image"/><Relationship Id="rId7" Target="../media/image62.png" Type="http://schemas.openxmlformats.org/officeDocument/2006/relationships/image"/><Relationship Id="rId8" Target="../media/image63.svg" Type="http://schemas.openxmlformats.org/officeDocument/2006/relationships/image"/><Relationship Id="rId9" Target="../media/image6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2" Target="../media/image1.png" Type="http://schemas.openxmlformats.org/officeDocument/2006/relationships/image"/><Relationship Id="rId3" Target="../media/image67.png" Type="http://schemas.openxmlformats.org/officeDocument/2006/relationships/image"/><Relationship Id="rId4" Target="../media/image42.png" Type="http://schemas.openxmlformats.org/officeDocument/2006/relationships/image"/><Relationship Id="rId5" Target="../media/image68.png" Type="http://schemas.openxmlformats.org/officeDocument/2006/relationships/image"/><Relationship Id="rId6" Target="../media/image69.svg" Type="http://schemas.openxmlformats.org/officeDocument/2006/relationships/image"/><Relationship Id="rId7" Target="../media/image70.png" Type="http://schemas.openxmlformats.org/officeDocument/2006/relationships/image"/><Relationship Id="rId8" Target="../media/image71.svg" Type="http://schemas.openxmlformats.org/officeDocument/2006/relationships/image"/><Relationship Id="rId9" Target="../media/image7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 Id="rId4" Target="../media/image74.png" Type="http://schemas.openxmlformats.org/officeDocument/2006/relationships/image"/><Relationship Id="rId5" Target="../media/image75.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433883" y="3694558"/>
            <a:ext cx="11420235" cy="2897885"/>
          </a:xfrm>
          <a:custGeom>
            <a:avLst/>
            <a:gdLst/>
            <a:ahLst/>
            <a:cxnLst/>
            <a:rect r="r" b="b" t="t" l="l"/>
            <a:pathLst>
              <a:path h="2897885" w="11420235">
                <a:moveTo>
                  <a:pt x="0" y="0"/>
                </a:moveTo>
                <a:lnTo>
                  <a:pt x="11420234" y="0"/>
                </a:lnTo>
                <a:lnTo>
                  <a:pt x="11420234" y="2897884"/>
                </a:lnTo>
                <a:lnTo>
                  <a:pt x="0" y="2897884"/>
                </a:lnTo>
                <a:lnTo>
                  <a:pt x="0" y="0"/>
                </a:lnTo>
                <a:close/>
              </a:path>
            </a:pathLst>
          </a:custGeom>
          <a:blipFill>
            <a:blip r:embed="rId3"/>
            <a:stretch>
              <a:fillRect l="0" t="0" r="0" b="0"/>
            </a:stretch>
          </a:blipFill>
        </p:spPr>
      </p:sp>
      <p:sp>
        <p:nvSpPr>
          <p:cNvPr name="Freeform 4" id="4"/>
          <p:cNvSpPr/>
          <p:nvPr/>
        </p:nvSpPr>
        <p:spPr>
          <a:xfrm flipH="false" flipV="false" rot="-891901">
            <a:off x="2928734" y="3078689"/>
            <a:ext cx="3235166" cy="1231737"/>
          </a:xfrm>
          <a:custGeom>
            <a:avLst/>
            <a:gdLst/>
            <a:ahLst/>
            <a:cxnLst/>
            <a:rect r="r" b="b" t="t" l="l"/>
            <a:pathLst>
              <a:path h="1231737" w="3235166">
                <a:moveTo>
                  <a:pt x="0" y="0"/>
                </a:moveTo>
                <a:lnTo>
                  <a:pt x="3235166" y="0"/>
                </a:lnTo>
                <a:lnTo>
                  <a:pt x="3235166" y="1231737"/>
                </a:lnTo>
                <a:lnTo>
                  <a:pt x="0" y="1231737"/>
                </a:lnTo>
                <a:lnTo>
                  <a:pt x="0" y="0"/>
                </a:lnTo>
                <a:close/>
              </a:path>
            </a:pathLst>
          </a:custGeom>
          <a:blipFill>
            <a:blip r:embed="rId4"/>
            <a:stretch>
              <a:fillRect l="0" t="0" r="0" b="0"/>
            </a:stretch>
          </a:blipFill>
        </p:spPr>
      </p:sp>
      <p:sp>
        <p:nvSpPr>
          <p:cNvPr name="Freeform 5" id="5"/>
          <p:cNvSpPr/>
          <p:nvPr/>
        </p:nvSpPr>
        <p:spPr>
          <a:xfrm flipH="false" flipV="false" rot="-1396056">
            <a:off x="12155999" y="5494844"/>
            <a:ext cx="7024216" cy="5017297"/>
          </a:xfrm>
          <a:custGeom>
            <a:avLst/>
            <a:gdLst/>
            <a:ahLst/>
            <a:cxnLst/>
            <a:rect r="r" b="b" t="t" l="l"/>
            <a:pathLst>
              <a:path h="5017297" w="7024216">
                <a:moveTo>
                  <a:pt x="0" y="0"/>
                </a:moveTo>
                <a:lnTo>
                  <a:pt x="7024216" y="0"/>
                </a:lnTo>
                <a:lnTo>
                  <a:pt x="7024216" y="5017297"/>
                </a:lnTo>
                <a:lnTo>
                  <a:pt x="0" y="5017297"/>
                </a:lnTo>
                <a:lnTo>
                  <a:pt x="0" y="0"/>
                </a:lnTo>
                <a:close/>
              </a:path>
            </a:pathLst>
          </a:custGeom>
          <a:blipFill>
            <a:blip r:embed="rId5"/>
            <a:stretch>
              <a:fillRect l="0" t="0" r="0" b="0"/>
            </a:stretch>
          </a:blipFill>
        </p:spPr>
      </p:sp>
      <p:sp>
        <p:nvSpPr>
          <p:cNvPr name="Freeform 6" id="6"/>
          <p:cNvSpPr/>
          <p:nvPr/>
        </p:nvSpPr>
        <p:spPr>
          <a:xfrm flipH="false" flipV="false" rot="0">
            <a:off x="11450658" y="0"/>
            <a:ext cx="3395653" cy="3494468"/>
          </a:xfrm>
          <a:custGeom>
            <a:avLst/>
            <a:gdLst/>
            <a:ahLst/>
            <a:cxnLst/>
            <a:rect r="r" b="b" t="t" l="l"/>
            <a:pathLst>
              <a:path h="3494468" w="3395653">
                <a:moveTo>
                  <a:pt x="0" y="0"/>
                </a:moveTo>
                <a:lnTo>
                  <a:pt x="3395652" y="0"/>
                </a:lnTo>
                <a:lnTo>
                  <a:pt x="3395652" y="3494468"/>
                </a:lnTo>
                <a:lnTo>
                  <a:pt x="0" y="3494468"/>
                </a:lnTo>
                <a:lnTo>
                  <a:pt x="0" y="0"/>
                </a:lnTo>
                <a:close/>
              </a:path>
            </a:pathLst>
          </a:custGeom>
          <a:blipFill>
            <a:blip r:embed="rId6"/>
            <a:stretch>
              <a:fillRect l="0" t="0" r="0" b="0"/>
            </a:stretch>
          </a:blipFill>
        </p:spPr>
      </p:sp>
      <p:sp>
        <p:nvSpPr>
          <p:cNvPr name="Freeform 7" id="7"/>
          <p:cNvSpPr/>
          <p:nvPr/>
        </p:nvSpPr>
        <p:spPr>
          <a:xfrm flipH="false" flipV="false" rot="0">
            <a:off x="3772461" y="5946092"/>
            <a:ext cx="1332410" cy="1332410"/>
          </a:xfrm>
          <a:custGeom>
            <a:avLst/>
            <a:gdLst/>
            <a:ahLst/>
            <a:cxnLst/>
            <a:rect r="r" b="b" t="t" l="l"/>
            <a:pathLst>
              <a:path h="1332410" w="1332410">
                <a:moveTo>
                  <a:pt x="0" y="0"/>
                </a:moveTo>
                <a:lnTo>
                  <a:pt x="1332410" y="0"/>
                </a:lnTo>
                <a:lnTo>
                  <a:pt x="1332410" y="1332410"/>
                </a:lnTo>
                <a:lnTo>
                  <a:pt x="0" y="13324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2057400" y="-42024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430716" y="228491"/>
            <a:ext cx="1657168" cy="1657168"/>
          </a:xfrm>
          <a:custGeom>
            <a:avLst/>
            <a:gdLst/>
            <a:ahLst/>
            <a:cxnLst/>
            <a:rect r="r" b="b" t="t" l="l"/>
            <a:pathLst>
              <a:path h="1657168" w="1657168">
                <a:moveTo>
                  <a:pt x="0" y="0"/>
                </a:moveTo>
                <a:lnTo>
                  <a:pt x="1657168" y="0"/>
                </a:lnTo>
                <a:lnTo>
                  <a:pt x="1657168" y="1657168"/>
                </a:lnTo>
                <a:lnTo>
                  <a:pt x="0" y="165716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5909924" y="8101013"/>
            <a:ext cx="4114800" cy="2314575"/>
          </a:xfrm>
          <a:custGeom>
            <a:avLst/>
            <a:gdLst/>
            <a:ahLst/>
            <a:cxnLst/>
            <a:rect r="r" b="b" t="t" l="l"/>
            <a:pathLst>
              <a:path h="2314575" w="4114800">
                <a:moveTo>
                  <a:pt x="0" y="0"/>
                </a:moveTo>
                <a:lnTo>
                  <a:pt x="4114800" y="0"/>
                </a:lnTo>
                <a:lnTo>
                  <a:pt x="4114800" y="2314575"/>
                </a:lnTo>
                <a:lnTo>
                  <a:pt x="0" y="2314575"/>
                </a:lnTo>
                <a:lnTo>
                  <a:pt x="0" y="0"/>
                </a:lnTo>
                <a:close/>
              </a:path>
            </a:pathLst>
          </a:custGeom>
          <a:blipFill>
            <a:blip r:embed="rId13">
              <a:extLst>
                <a:ext uri="{96DAC541-7B7A-43D3-8B79-37D633B846F1}">
                  <asvg:svgBlip xmlns:asvg="http://schemas.microsoft.com/office/drawing/2016/SVG/main" r:embed="rId14"/>
                </a:ext>
              </a:extLst>
            </a:blip>
            <a:stretch>
              <a:fillRect l="0" t="-38888" r="0" b="-38888"/>
            </a:stretch>
          </a:blipFill>
        </p:spPr>
      </p:sp>
      <p:sp>
        <p:nvSpPr>
          <p:cNvPr name="Freeform 11" id="11"/>
          <p:cNvSpPr/>
          <p:nvPr/>
        </p:nvSpPr>
        <p:spPr>
          <a:xfrm flipH="false" flipV="false" rot="0">
            <a:off x="-181186" y="9078053"/>
            <a:ext cx="1721444" cy="1721444"/>
          </a:xfrm>
          <a:custGeom>
            <a:avLst/>
            <a:gdLst/>
            <a:ahLst/>
            <a:cxnLst/>
            <a:rect r="r" b="b" t="t" l="l"/>
            <a:pathLst>
              <a:path h="1721444" w="1721444">
                <a:moveTo>
                  <a:pt x="0" y="0"/>
                </a:moveTo>
                <a:lnTo>
                  <a:pt x="1721444" y="0"/>
                </a:lnTo>
                <a:lnTo>
                  <a:pt x="1721444" y="1721444"/>
                </a:lnTo>
                <a:lnTo>
                  <a:pt x="0" y="17214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6357599" y="335023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9537732">
            <a:off x="11789861" y="-1338357"/>
            <a:ext cx="3216177" cy="3216177"/>
          </a:xfrm>
          <a:custGeom>
            <a:avLst/>
            <a:gdLst/>
            <a:ahLst/>
            <a:cxnLst/>
            <a:rect r="r" b="b" t="t" l="l"/>
            <a:pathLst>
              <a:path h="3216177" w="3216177">
                <a:moveTo>
                  <a:pt x="0" y="0"/>
                </a:moveTo>
                <a:lnTo>
                  <a:pt x="3216177" y="0"/>
                </a:lnTo>
                <a:lnTo>
                  <a:pt x="3216177" y="3216178"/>
                </a:lnTo>
                <a:lnTo>
                  <a:pt x="0" y="321617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4" id="14"/>
          <p:cNvSpPr/>
          <p:nvPr/>
        </p:nvSpPr>
        <p:spPr>
          <a:xfrm flipH="false" flipV="false" rot="0">
            <a:off x="10081228" y="2926114"/>
            <a:ext cx="2462905" cy="1385384"/>
          </a:xfrm>
          <a:custGeom>
            <a:avLst/>
            <a:gdLst/>
            <a:ahLst/>
            <a:cxnLst/>
            <a:rect r="r" b="b" t="t" l="l"/>
            <a:pathLst>
              <a:path h="1385384" w="2462905">
                <a:moveTo>
                  <a:pt x="0" y="0"/>
                </a:moveTo>
                <a:lnTo>
                  <a:pt x="2462904" y="0"/>
                </a:lnTo>
                <a:lnTo>
                  <a:pt x="2462904" y="1385384"/>
                </a:lnTo>
                <a:lnTo>
                  <a:pt x="0" y="1385384"/>
                </a:lnTo>
                <a:lnTo>
                  <a:pt x="0" y="0"/>
                </a:lnTo>
                <a:close/>
              </a:path>
            </a:pathLst>
          </a:custGeom>
          <a:blipFill>
            <a:blip r:embed="rId21">
              <a:extLst>
                <a:ext uri="{96DAC541-7B7A-43D3-8B79-37D633B846F1}">
                  <asvg:svgBlip xmlns:asvg="http://schemas.microsoft.com/office/drawing/2016/SVG/main" r:embed="rId22"/>
                </a:ext>
              </a:extLst>
            </a:blip>
            <a:stretch>
              <a:fillRect l="0" t="-38888" r="0" b="-38888"/>
            </a:stretch>
          </a:blipFill>
        </p:spPr>
      </p:sp>
      <p:sp>
        <p:nvSpPr>
          <p:cNvPr name="Freeform 15" id="15"/>
          <p:cNvSpPr/>
          <p:nvPr/>
        </p:nvSpPr>
        <p:spPr>
          <a:xfrm flipH="false" flipV="false" rot="0">
            <a:off x="12783888" y="9246588"/>
            <a:ext cx="1560618" cy="1040412"/>
          </a:xfrm>
          <a:custGeom>
            <a:avLst/>
            <a:gdLst/>
            <a:ahLst/>
            <a:cxnLst/>
            <a:rect r="r" b="b" t="t" l="l"/>
            <a:pathLst>
              <a:path h="1040412" w="1560618">
                <a:moveTo>
                  <a:pt x="0" y="0"/>
                </a:moveTo>
                <a:lnTo>
                  <a:pt x="1560618" y="0"/>
                </a:lnTo>
                <a:lnTo>
                  <a:pt x="1560618" y="1040412"/>
                </a:lnTo>
                <a:lnTo>
                  <a:pt x="0" y="1040412"/>
                </a:lnTo>
                <a:lnTo>
                  <a:pt x="0" y="0"/>
                </a:lnTo>
                <a:close/>
              </a:path>
            </a:pathLst>
          </a:custGeom>
          <a:blipFill>
            <a:blip r:embed="rId23">
              <a:extLst>
                <a:ext uri="{96DAC541-7B7A-43D3-8B79-37D633B846F1}">
                  <asvg:svgBlip xmlns:asvg="http://schemas.microsoft.com/office/drawing/2016/SVG/main" r:embed="rId24"/>
                </a:ext>
              </a:extLst>
            </a:blip>
            <a:stretch>
              <a:fillRect l="0" t="-24999" r="0" b="-24999"/>
            </a:stretch>
          </a:blipFill>
        </p:spPr>
      </p:sp>
      <p:sp>
        <p:nvSpPr>
          <p:cNvPr name="Freeform 16" id="16"/>
          <p:cNvSpPr/>
          <p:nvPr/>
        </p:nvSpPr>
        <p:spPr>
          <a:xfrm flipH="false" flipV="false" rot="0">
            <a:off x="-692744" y="6441920"/>
            <a:ext cx="1023116" cy="1023116"/>
          </a:xfrm>
          <a:custGeom>
            <a:avLst/>
            <a:gdLst/>
            <a:ahLst/>
            <a:cxnLst/>
            <a:rect r="r" b="b" t="t" l="l"/>
            <a:pathLst>
              <a:path h="1023116" w="1023116">
                <a:moveTo>
                  <a:pt x="0" y="0"/>
                </a:moveTo>
                <a:lnTo>
                  <a:pt x="1023117" y="0"/>
                </a:lnTo>
                <a:lnTo>
                  <a:pt x="1023117" y="1023116"/>
                </a:lnTo>
                <a:lnTo>
                  <a:pt x="0" y="102311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7" id="17"/>
          <p:cNvSpPr/>
          <p:nvPr/>
        </p:nvSpPr>
        <p:spPr>
          <a:xfrm flipH="false" flipV="false" rot="0">
            <a:off x="6267760" y="-883219"/>
            <a:ext cx="2305902" cy="2305902"/>
          </a:xfrm>
          <a:custGeom>
            <a:avLst/>
            <a:gdLst/>
            <a:ahLst/>
            <a:cxnLst/>
            <a:rect r="r" b="b" t="t" l="l"/>
            <a:pathLst>
              <a:path h="2305902" w="2305902">
                <a:moveTo>
                  <a:pt x="0" y="0"/>
                </a:moveTo>
                <a:lnTo>
                  <a:pt x="2305902" y="0"/>
                </a:lnTo>
                <a:lnTo>
                  <a:pt x="2305902" y="2305902"/>
                </a:lnTo>
                <a:lnTo>
                  <a:pt x="0" y="230590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8" id="18"/>
          <p:cNvSpPr/>
          <p:nvPr/>
        </p:nvSpPr>
        <p:spPr>
          <a:xfrm flipH="false" flipV="false" rot="0">
            <a:off x="6764793" y="6845221"/>
            <a:ext cx="911101" cy="911101"/>
          </a:xfrm>
          <a:custGeom>
            <a:avLst/>
            <a:gdLst/>
            <a:ahLst/>
            <a:cxnLst/>
            <a:rect r="r" b="b" t="t" l="l"/>
            <a:pathLst>
              <a:path h="911101" w="911101">
                <a:moveTo>
                  <a:pt x="0" y="0"/>
                </a:moveTo>
                <a:lnTo>
                  <a:pt x="911101" y="0"/>
                </a:lnTo>
                <a:lnTo>
                  <a:pt x="911101" y="911101"/>
                </a:lnTo>
                <a:lnTo>
                  <a:pt x="0" y="911101"/>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9" id="19"/>
          <p:cNvSpPr/>
          <p:nvPr/>
        </p:nvSpPr>
        <p:spPr>
          <a:xfrm flipH="false" flipV="false" rot="0">
            <a:off x="12666557" y="6792467"/>
            <a:ext cx="963855" cy="963855"/>
          </a:xfrm>
          <a:custGeom>
            <a:avLst/>
            <a:gdLst/>
            <a:ahLst/>
            <a:cxnLst/>
            <a:rect r="r" b="b" t="t" l="l"/>
            <a:pathLst>
              <a:path h="963855" w="963855">
                <a:moveTo>
                  <a:pt x="0" y="0"/>
                </a:moveTo>
                <a:lnTo>
                  <a:pt x="963854" y="0"/>
                </a:lnTo>
                <a:lnTo>
                  <a:pt x="963854" y="963855"/>
                </a:lnTo>
                <a:lnTo>
                  <a:pt x="0" y="963855"/>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0" id="20"/>
          <p:cNvSpPr/>
          <p:nvPr/>
        </p:nvSpPr>
        <p:spPr>
          <a:xfrm flipH="false" flipV="false" rot="0">
            <a:off x="-7668" y="5961906"/>
            <a:ext cx="4130136" cy="3804888"/>
          </a:xfrm>
          <a:custGeom>
            <a:avLst/>
            <a:gdLst/>
            <a:ahLst/>
            <a:cxnLst/>
            <a:rect r="r" b="b" t="t" l="l"/>
            <a:pathLst>
              <a:path h="3804888" w="4130136">
                <a:moveTo>
                  <a:pt x="0" y="0"/>
                </a:moveTo>
                <a:lnTo>
                  <a:pt x="4130136" y="0"/>
                </a:lnTo>
                <a:lnTo>
                  <a:pt x="4130136" y="3804888"/>
                </a:lnTo>
                <a:lnTo>
                  <a:pt x="0" y="3804888"/>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TextBox 21" id="21"/>
          <p:cNvSpPr txBox="true"/>
          <p:nvPr/>
        </p:nvSpPr>
        <p:spPr>
          <a:xfrm rot="0">
            <a:off x="2378076" y="3633473"/>
            <a:ext cx="13531849" cy="1510027"/>
          </a:xfrm>
          <a:prstGeom prst="rect">
            <a:avLst/>
          </a:prstGeom>
        </p:spPr>
        <p:txBody>
          <a:bodyPr anchor="t" rtlCol="false" tIns="0" lIns="0" bIns="0" rIns="0">
            <a:spAutoFit/>
          </a:bodyPr>
          <a:lstStyle/>
          <a:p>
            <a:pPr algn="ctr">
              <a:lnSpc>
                <a:spcPts val="12320"/>
              </a:lnSpc>
            </a:pPr>
            <a:r>
              <a:rPr lang="en-US" sz="8800">
                <a:solidFill>
                  <a:srgbClr val="000000"/>
                </a:solidFill>
                <a:latin typeface="Fredoka"/>
                <a:ea typeface="Fredoka"/>
                <a:cs typeface="Fredoka"/>
                <a:sym typeface="Fredoka"/>
              </a:rPr>
              <a:t>LITTLE SPROUTS</a:t>
            </a:r>
          </a:p>
        </p:txBody>
      </p:sp>
      <p:sp>
        <p:nvSpPr>
          <p:cNvPr name="TextBox 22" id="22"/>
          <p:cNvSpPr txBox="true"/>
          <p:nvPr/>
        </p:nvSpPr>
        <p:spPr>
          <a:xfrm rot="0">
            <a:off x="4339878" y="5879999"/>
            <a:ext cx="10004629" cy="356235"/>
          </a:xfrm>
          <a:prstGeom prst="rect">
            <a:avLst/>
          </a:prstGeom>
        </p:spPr>
        <p:txBody>
          <a:bodyPr anchor="t" rtlCol="false" tIns="0" lIns="0" bIns="0" rIns="0">
            <a:spAutoFit/>
          </a:bodyPr>
          <a:lstStyle/>
          <a:p>
            <a:pPr algn="ctr">
              <a:lnSpc>
                <a:spcPts val="2940"/>
              </a:lnSpc>
            </a:pPr>
            <a:r>
              <a:rPr lang="en-US" sz="2100">
                <a:solidFill>
                  <a:srgbClr val="000000"/>
                </a:solidFill>
                <a:latin typeface="Nunito"/>
                <a:ea typeface="Nunito"/>
                <a:cs typeface="Nunito"/>
                <a:sym typeface="Nunito"/>
              </a:rPr>
              <a:t>An interactive educational resource to teach local ecology and conservation</a:t>
            </a:r>
          </a:p>
        </p:txBody>
      </p:sp>
      <p:sp>
        <p:nvSpPr>
          <p:cNvPr name="TextBox 23" id="23"/>
          <p:cNvSpPr txBox="true"/>
          <p:nvPr/>
        </p:nvSpPr>
        <p:spPr>
          <a:xfrm rot="0">
            <a:off x="7046059" y="4975985"/>
            <a:ext cx="4195882" cy="480775"/>
          </a:xfrm>
          <a:prstGeom prst="rect">
            <a:avLst/>
          </a:prstGeom>
        </p:spPr>
        <p:txBody>
          <a:bodyPr anchor="t" rtlCol="false" tIns="0" lIns="0" bIns="0" rIns="0">
            <a:spAutoFit/>
          </a:bodyPr>
          <a:lstStyle/>
          <a:p>
            <a:pPr algn="ctr">
              <a:lnSpc>
                <a:spcPts val="3950"/>
              </a:lnSpc>
            </a:pPr>
            <a:r>
              <a:rPr lang="en-US" sz="2821">
                <a:solidFill>
                  <a:srgbClr val="000000"/>
                </a:solidFill>
                <a:latin typeface="Nunito"/>
                <a:ea typeface="Nunito"/>
                <a:cs typeface="Nunito"/>
                <a:sym typeface="Nunito"/>
              </a:rPr>
              <a:t>Wh</a:t>
            </a:r>
            <a:r>
              <a:rPr lang="en-US" sz="2821">
                <a:solidFill>
                  <a:srgbClr val="000000"/>
                </a:solidFill>
                <a:latin typeface="Nunito"/>
                <a:ea typeface="Nunito"/>
                <a:cs typeface="Nunito"/>
                <a:sym typeface="Nunito"/>
              </a:rPr>
              <a:t>ere young minds grow</a:t>
            </a:r>
          </a:p>
        </p:txBody>
      </p:sp>
      <p:grpSp>
        <p:nvGrpSpPr>
          <p:cNvPr name="Group 24" id="24"/>
          <p:cNvGrpSpPr/>
          <p:nvPr/>
        </p:nvGrpSpPr>
        <p:grpSpPr>
          <a:xfrm rot="0">
            <a:off x="6352681" y="7173467"/>
            <a:ext cx="5979021" cy="2148610"/>
            <a:chOff x="0" y="0"/>
            <a:chExt cx="7972028" cy="2864813"/>
          </a:xfrm>
        </p:grpSpPr>
        <p:sp>
          <p:nvSpPr>
            <p:cNvPr name="TextBox 25" id="25"/>
            <p:cNvSpPr txBox="true"/>
            <p:nvPr/>
          </p:nvSpPr>
          <p:spPr>
            <a:xfrm rot="0">
              <a:off x="0" y="-66675"/>
              <a:ext cx="7972028" cy="729615"/>
            </a:xfrm>
            <a:prstGeom prst="rect">
              <a:avLst/>
            </a:prstGeom>
          </p:spPr>
          <p:txBody>
            <a:bodyPr anchor="t" rtlCol="false" tIns="0" lIns="0" bIns="0" rIns="0">
              <a:spAutoFit/>
            </a:bodyPr>
            <a:lstStyle/>
            <a:p>
              <a:pPr algn="ctr">
                <a:lnSpc>
                  <a:spcPts val="4620"/>
                </a:lnSpc>
              </a:pPr>
              <a:r>
                <a:rPr lang="en-US" sz="3300">
                  <a:solidFill>
                    <a:srgbClr val="000000"/>
                  </a:solidFill>
                  <a:latin typeface="Nunito"/>
                  <a:ea typeface="Nunito"/>
                  <a:cs typeface="Nunito"/>
                  <a:sym typeface="Nunito"/>
                </a:rPr>
                <a:t>Houston, We Have a Function</a:t>
              </a:r>
            </a:p>
          </p:txBody>
        </p:sp>
        <p:sp>
          <p:nvSpPr>
            <p:cNvPr name="TextBox 26" id="26"/>
            <p:cNvSpPr txBox="true"/>
            <p:nvPr/>
          </p:nvSpPr>
          <p:spPr>
            <a:xfrm rot="0">
              <a:off x="660210" y="831215"/>
              <a:ext cx="6651609" cy="1202923"/>
            </a:xfrm>
            <a:prstGeom prst="rect">
              <a:avLst/>
            </a:prstGeom>
          </p:spPr>
          <p:txBody>
            <a:bodyPr anchor="t" rtlCol="false" tIns="0" lIns="0" bIns="0" rIns="0">
              <a:spAutoFit/>
            </a:bodyPr>
            <a:lstStyle/>
            <a:p>
              <a:pPr algn="ctr">
                <a:lnSpc>
                  <a:spcPts val="3691"/>
                </a:lnSpc>
              </a:pPr>
              <a:r>
                <a:rPr lang="en-US" sz="2636">
                  <a:solidFill>
                    <a:srgbClr val="000000"/>
                  </a:solidFill>
                  <a:latin typeface="Nunito"/>
                  <a:ea typeface="Nunito"/>
                  <a:cs typeface="Nunito"/>
                  <a:sym typeface="Nunito"/>
                </a:rPr>
                <a:t>Olive Higbee, Hannah Ostoja, Ian Waak, Gage Ayala</a:t>
              </a:r>
            </a:p>
          </p:txBody>
        </p:sp>
        <p:sp>
          <p:nvSpPr>
            <p:cNvPr name="TextBox 27" id="27"/>
            <p:cNvSpPr txBox="true"/>
            <p:nvPr/>
          </p:nvSpPr>
          <p:spPr>
            <a:xfrm rot="0">
              <a:off x="480806" y="2308131"/>
              <a:ext cx="6831012" cy="556683"/>
            </a:xfrm>
            <a:prstGeom prst="rect">
              <a:avLst/>
            </a:prstGeom>
          </p:spPr>
          <p:txBody>
            <a:bodyPr anchor="t" rtlCol="false" tIns="0" lIns="0" bIns="0" rIns="0">
              <a:spAutoFit/>
            </a:bodyPr>
            <a:lstStyle/>
            <a:p>
              <a:pPr algn="ctr">
                <a:lnSpc>
                  <a:spcPts val="3500"/>
                </a:lnSpc>
              </a:pPr>
              <a:r>
                <a:rPr lang="en-US" sz="2500">
                  <a:solidFill>
                    <a:srgbClr val="000000"/>
                  </a:solidFill>
                  <a:latin typeface="Nunito"/>
                  <a:ea typeface="Nunito"/>
                  <a:cs typeface="Nunito"/>
                  <a:sym typeface="Nunito"/>
                </a:rPr>
                <a:t>Austin, TX, United States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295275" y="1287821"/>
            <a:ext cx="9144000" cy="7711358"/>
            <a:chOff x="0" y="0"/>
            <a:chExt cx="2408296" cy="2030975"/>
          </a:xfrm>
        </p:grpSpPr>
        <p:sp>
          <p:nvSpPr>
            <p:cNvPr name="Freeform 4" id="4"/>
            <p:cNvSpPr/>
            <p:nvPr/>
          </p:nvSpPr>
          <p:spPr>
            <a:xfrm flipH="false" flipV="false" rot="0">
              <a:off x="0" y="0"/>
              <a:ext cx="2408296" cy="2030975"/>
            </a:xfrm>
            <a:custGeom>
              <a:avLst/>
              <a:gdLst/>
              <a:ahLst/>
              <a:cxnLst/>
              <a:rect r="r" b="b" t="t" l="l"/>
              <a:pathLst>
                <a:path h="2030975" w="2408296">
                  <a:moveTo>
                    <a:pt x="0" y="0"/>
                  </a:moveTo>
                  <a:lnTo>
                    <a:pt x="2408296" y="0"/>
                  </a:lnTo>
                  <a:lnTo>
                    <a:pt x="2408296" y="2030975"/>
                  </a:lnTo>
                  <a:lnTo>
                    <a:pt x="0" y="2030975"/>
                  </a:lnTo>
                  <a:close/>
                </a:path>
              </a:pathLst>
            </a:custGeom>
            <a:solidFill>
              <a:srgbClr val="FAFAF8">
                <a:alpha val="60000"/>
              </a:srgbClr>
            </a:solidFill>
          </p:spPr>
        </p:sp>
        <p:sp>
          <p:nvSpPr>
            <p:cNvPr name="TextBox 5" id="5"/>
            <p:cNvSpPr txBox="true"/>
            <p:nvPr/>
          </p:nvSpPr>
          <p:spPr>
            <a:xfrm>
              <a:off x="0" y="-76200"/>
              <a:ext cx="2408296" cy="210717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true" rot="-1066812">
            <a:off x="635752" y="398290"/>
            <a:ext cx="2864348" cy="1635014"/>
          </a:xfrm>
          <a:custGeom>
            <a:avLst/>
            <a:gdLst/>
            <a:ahLst/>
            <a:cxnLst/>
            <a:rect r="r" b="b" t="t" l="l"/>
            <a:pathLst>
              <a:path h="1635014" w="2864348">
                <a:moveTo>
                  <a:pt x="0" y="1635013"/>
                </a:moveTo>
                <a:lnTo>
                  <a:pt x="2864348" y="1635013"/>
                </a:lnTo>
                <a:lnTo>
                  <a:pt x="2864348" y="0"/>
                </a:lnTo>
                <a:lnTo>
                  <a:pt x="0" y="0"/>
                </a:lnTo>
                <a:lnTo>
                  <a:pt x="0" y="1635013"/>
                </a:lnTo>
                <a:close/>
              </a:path>
            </a:pathLst>
          </a:custGeom>
          <a:blipFill>
            <a:blip r:embed="rId3"/>
            <a:stretch>
              <a:fillRect l="0" t="0" r="0" b="0"/>
            </a:stretch>
          </a:blipFill>
        </p:spPr>
      </p:sp>
      <p:sp>
        <p:nvSpPr>
          <p:cNvPr name="Freeform 7" id="7"/>
          <p:cNvSpPr/>
          <p:nvPr/>
        </p:nvSpPr>
        <p:spPr>
          <a:xfrm flipH="false" flipV="false" rot="2146792">
            <a:off x="-454775" y="8108380"/>
            <a:ext cx="1818591" cy="1818591"/>
          </a:xfrm>
          <a:custGeom>
            <a:avLst/>
            <a:gdLst/>
            <a:ahLst/>
            <a:cxnLst/>
            <a:rect r="r" b="b" t="t" l="l"/>
            <a:pathLst>
              <a:path h="1818591" w="1818591">
                <a:moveTo>
                  <a:pt x="0" y="0"/>
                </a:moveTo>
                <a:lnTo>
                  <a:pt x="1818592" y="0"/>
                </a:lnTo>
                <a:lnTo>
                  <a:pt x="1818592" y="1818592"/>
                </a:lnTo>
                <a:lnTo>
                  <a:pt x="0" y="18185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439275" y="1363468"/>
            <a:ext cx="6820025" cy="7560063"/>
          </a:xfrm>
          <a:custGeom>
            <a:avLst/>
            <a:gdLst/>
            <a:ahLst/>
            <a:cxnLst/>
            <a:rect r="r" b="b" t="t" l="l"/>
            <a:pathLst>
              <a:path h="7560063" w="6820025">
                <a:moveTo>
                  <a:pt x="0" y="0"/>
                </a:moveTo>
                <a:lnTo>
                  <a:pt x="6820025" y="0"/>
                </a:lnTo>
                <a:lnTo>
                  <a:pt x="6820025" y="7560064"/>
                </a:lnTo>
                <a:lnTo>
                  <a:pt x="0" y="7560064"/>
                </a:lnTo>
                <a:lnTo>
                  <a:pt x="0" y="0"/>
                </a:lnTo>
                <a:close/>
              </a:path>
            </a:pathLst>
          </a:custGeom>
          <a:blipFill>
            <a:blip r:embed="rId6"/>
            <a:stretch>
              <a:fillRect l="-33190" t="0" r="-33190" b="0"/>
            </a:stretch>
          </a:blipFill>
        </p:spPr>
      </p:sp>
      <p:sp>
        <p:nvSpPr>
          <p:cNvPr name="Freeform 9" id="9"/>
          <p:cNvSpPr/>
          <p:nvPr/>
        </p:nvSpPr>
        <p:spPr>
          <a:xfrm flipH="false" flipV="false" rot="0">
            <a:off x="9622474" y="7441816"/>
            <a:ext cx="1633603" cy="2527819"/>
          </a:xfrm>
          <a:custGeom>
            <a:avLst/>
            <a:gdLst/>
            <a:ahLst/>
            <a:cxnLst/>
            <a:rect r="r" b="b" t="t" l="l"/>
            <a:pathLst>
              <a:path h="2527819" w="1633603">
                <a:moveTo>
                  <a:pt x="0" y="0"/>
                </a:moveTo>
                <a:lnTo>
                  <a:pt x="1633603" y="0"/>
                </a:lnTo>
                <a:lnTo>
                  <a:pt x="1633603" y="2527819"/>
                </a:lnTo>
                <a:lnTo>
                  <a:pt x="0" y="25278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835077" y="1552464"/>
            <a:ext cx="8064397" cy="1111250"/>
          </a:xfrm>
          <a:prstGeom prst="rect">
            <a:avLst/>
          </a:prstGeom>
        </p:spPr>
        <p:txBody>
          <a:bodyPr anchor="t" rtlCol="false" tIns="0" lIns="0" bIns="0" rIns="0">
            <a:spAutoFit/>
          </a:bodyPr>
          <a:lstStyle/>
          <a:p>
            <a:pPr algn="just">
              <a:lnSpc>
                <a:spcPts val="9100"/>
              </a:lnSpc>
            </a:pPr>
            <a:r>
              <a:rPr lang="en-US" sz="6500">
                <a:solidFill>
                  <a:srgbClr val="000000"/>
                </a:solidFill>
                <a:latin typeface="Fredoka"/>
                <a:ea typeface="Fredoka"/>
                <a:cs typeface="Fredoka"/>
                <a:sym typeface="Fredoka"/>
              </a:rPr>
              <a:t>Impact</a:t>
            </a:r>
          </a:p>
        </p:txBody>
      </p:sp>
      <p:sp>
        <p:nvSpPr>
          <p:cNvPr name="TextBox 11" id="11"/>
          <p:cNvSpPr txBox="true"/>
          <p:nvPr/>
        </p:nvSpPr>
        <p:spPr>
          <a:xfrm rot="0">
            <a:off x="1666471" y="3772412"/>
            <a:ext cx="8401608" cy="5151120"/>
          </a:xfrm>
          <a:prstGeom prst="rect">
            <a:avLst/>
          </a:prstGeom>
        </p:spPr>
        <p:txBody>
          <a:bodyPr anchor="t" rtlCol="false" tIns="0" lIns="0" bIns="0" rIns="0">
            <a:spAutoFit/>
          </a:bodyPr>
          <a:lstStyle/>
          <a:p>
            <a:pPr algn="l">
              <a:lnSpc>
                <a:spcPts val="2800"/>
              </a:lnSpc>
            </a:pPr>
            <a:r>
              <a:rPr lang="en-US" sz="2000">
                <a:solidFill>
                  <a:srgbClr val="000000"/>
                </a:solidFill>
                <a:latin typeface="Nunito"/>
                <a:ea typeface="Nunito"/>
                <a:cs typeface="Nunito"/>
                <a:sym typeface="Nunito"/>
              </a:rPr>
              <a:t>The world around us is changing. Children in urban areas are increasingly </a:t>
            </a:r>
            <a:r>
              <a:rPr lang="en-US" sz="2000">
                <a:solidFill>
                  <a:srgbClr val="000000"/>
                </a:solidFill>
                <a:latin typeface="Nunito"/>
                <a:ea typeface="Nunito"/>
                <a:cs typeface="Nunito"/>
                <a:sym typeface="Nunito"/>
              </a:rPr>
              <a:t>disconnected from natural cycles like flowering and pollination. Educators and community gardens lack easy tools to visualize how plants bloom in their local environments. Little Sprouts empowers teachers with lesson-relevant content and interactive visuals. This i</a:t>
            </a:r>
            <a:r>
              <a:rPr lang="en-US" sz="2000">
                <a:solidFill>
                  <a:srgbClr val="000000"/>
                </a:solidFill>
                <a:latin typeface="Nunito"/>
                <a:ea typeface="Nunito"/>
                <a:cs typeface="Nunito"/>
                <a:sym typeface="Nunito"/>
              </a:rPr>
              <a:t>nspires students to become future environmental stewards and encourages local action through urban ecology and environmental awareness.</a:t>
            </a:r>
          </a:p>
          <a:p>
            <a:pPr algn="l">
              <a:lnSpc>
                <a:spcPts val="2800"/>
              </a:lnSpc>
            </a:pPr>
          </a:p>
          <a:p>
            <a:pPr algn="l">
              <a:lnSpc>
                <a:spcPts val="2800"/>
              </a:lnSpc>
            </a:pPr>
            <a:r>
              <a:rPr lang="en-US" sz="2000">
                <a:solidFill>
                  <a:srgbClr val="000000"/>
                </a:solidFill>
                <a:latin typeface="Nunito"/>
                <a:ea typeface="Nunito"/>
                <a:cs typeface="Nunito"/>
                <a:sym typeface="Nunito"/>
              </a:rPr>
              <a:t>Little Sprouts connects space technology with real-world learning. It e</a:t>
            </a:r>
            <a:r>
              <a:rPr lang="en-US" sz="2000">
                <a:solidFill>
                  <a:srgbClr val="000000"/>
                </a:solidFill>
                <a:latin typeface="Nunito"/>
                <a:ea typeface="Nunito"/>
                <a:cs typeface="Nunito"/>
                <a:sym typeface="Nunito"/>
              </a:rPr>
              <a:t>ngages students with real NASA data and hands-on exploration, building an understanding of phenology, climate, and sustainability. This turns Earth observation data into curiosity, understanding, and care for our youngest minds.</a:t>
            </a:r>
          </a:p>
          <a:p>
            <a:pPr algn="ctr">
              <a:lnSpc>
                <a:spcPts val="4759"/>
              </a:lnSpc>
            </a:pPr>
          </a:p>
        </p:txBody>
      </p:sp>
      <p:sp>
        <p:nvSpPr>
          <p:cNvPr name="TextBox 12" id="12"/>
          <p:cNvSpPr txBox="true"/>
          <p:nvPr/>
        </p:nvSpPr>
        <p:spPr>
          <a:xfrm rot="0">
            <a:off x="1055794" y="2917073"/>
            <a:ext cx="9622963" cy="611504"/>
          </a:xfrm>
          <a:prstGeom prst="rect">
            <a:avLst/>
          </a:prstGeom>
        </p:spPr>
        <p:txBody>
          <a:bodyPr anchor="t" rtlCol="false" tIns="0" lIns="0" bIns="0" rIns="0">
            <a:spAutoFit/>
          </a:bodyPr>
          <a:lstStyle/>
          <a:p>
            <a:pPr algn="ctr">
              <a:lnSpc>
                <a:spcPts val="2520"/>
              </a:lnSpc>
            </a:pPr>
            <a:r>
              <a:rPr lang="en-US" sz="1800" i="true">
                <a:solidFill>
                  <a:srgbClr val="000000"/>
                </a:solidFill>
                <a:latin typeface="Nunito Italics"/>
                <a:ea typeface="Nunito Italics"/>
                <a:cs typeface="Nunito Italics"/>
                <a:sym typeface="Nunito Italics"/>
              </a:rPr>
              <a:t>“There must be provision for the chil</a:t>
            </a:r>
            <a:r>
              <a:rPr lang="en-US" sz="1800" i="true">
                <a:solidFill>
                  <a:srgbClr val="000000"/>
                </a:solidFill>
                <a:latin typeface="Nunito Italics"/>
                <a:ea typeface="Nunito Italics"/>
                <a:cs typeface="Nunito Italics"/>
                <a:sym typeface="Nunito Italics"/>
              </a:rPr>
              <a:t>d to have contact with nature; to understand and appreciate the order, the harmony and the beauty in nature.” -Maria Montessori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47493" y="2090882"/>
            <a:ext cx="16593015" cy="6105235"/>
            <a:chOff x="0" y="0"/>
            <a:chExt cx="4370177" cy="1607963"/>
          </a:xfrm>
        </p:grpSpPr>
        <p:sp>
          <p:nvSpPr>
            <p:cNvPr name="Freeform 4" id="4"/>
            <p:cNvSpPr/>
            <p:nvPr/>
          </p:nvSpPr>
          <p:spPr>
            <a:xfrm flipH="false" flipV="false" rot="0">
              <a:off x="0" y="0"/>
              <a:ext cx="4370177" cy="1607963"/>
            </a:xfrm>
            <a:custGeom>
              <a:avLst/>
              <a:gdLst/>
              <a:ahLst/>
              <a:cxnLst/>
              <a:rect r="r" b="b" t="t" l="l"/>
              <a:pathLst>
                <a:path h="1607963" w="4370177">
                  <a:moveTo>
                    <a:pt x="23795" y="0"/>
                  </a:moveTo>
                  <a:lnTo>
                    <a:pt x="4346381" y="0"/>
                  </a:lnTo>
                  <a:cubicBezTo>
                    <a:pt x="4352692" y="0"/>
                    <a:pt x="4358745" y="2507"/>
                    <a:pt x="4363207" y="6970"/>
                  </a:cubicBezTo>
                  <a:cubicBezTo>
                    <a:pt x="4367670" y="11432"/>
                    <a:pt x="4370177" y="17484"/>
                    <a:pt x="4370177" y="23795"/>
                  </a:cubicBezTo>
                  <a:lnTo>
                    <a:pt x="4370177" y="1584168"/>
                  </a:lnTo>
                  <a:cubicBezTo>
                    <a:pt x="4370177" y="1590479"/>
                    <a:pt x="4367670" y="1596531"/>
                    <a:pt x="4363207" y="1600994"/>
                  </a:cubicBezTo>
                  <a:cubicBezTo>
                    <a:pt x="4358745" y="1605456"/>
                    <a:pt x="4352692" y="1607963"/>
                    <a:pt x="4346381" y="1607963"/>
                  </a:cubicBezTo>
                  <a:lnTo>
                    <a:pt x="23795" y="1607963"/>
                  </a:lnTo>
                  <a:cubicBezTo>
                    <a:pt x="17484" y="1607963"/>
                    <a:pt x="11432" y="1605456"/>
                    <a:pt x="6970" y="1600994"/>
                  </a:cubicBezTo>
                  <a:cubicBezTo>
                    <a:pt x="2507" y="1596531"/>
                    <a:pt x="0" y="1590479"/>
                    <a:pt x="0" y="1584168"/>
                  </a:cubicBezTo>
                  <a:lnTo>
                    <a:pt x="0" y="23795"/>
                  </a:lnTo>
                  <a:cubicBezTo>
                    <a:pt x="0" y="17484"/>
                    <a:pt x="2507" y="11432"/>
                    <a:pt x="6970" y="6970"/>
                  </a:cubicBezTo>
                  <a:cubicBezTo>
                    <a:pt x="11432" y="2507"/>
                    <a:pt x="17484" y="0"/>
                    <a:pt x="23795" y="0"/>
                  </a:cubicBezTo>
                  <a:close/>
                </a:path>
              </a:pathLst>
            </a:custGeom>
            <a:solidFill>
              <a:srgbClr val="FAFAF8">
                <a:alpha val="60000"/>
              </a:srgbClr>
            </a:solidFill>
          </p:spPr>
        </p:sp>
        <p:sp>
          <p:nvSpPr>
            <p:cNvPr name="TextBox 5" id="5"/>
            <p:cNvSpPr txBox="true"/>
            <p:nvPr/>
          </p:nvSpPr>
          <p:spPr>
            <a:xfrm>
              <a:off x="0" y="-76200"/>
              <a:ext cx="4370177" cy="16841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true" rot="-1906866">
            <a:off x="544429" y="679484"/>
            <a:ext cx="3229801" cy="2281603"/>
          </a:xfrm>
          <a:custGeom>
            <a:avLst/>
            <a:gdLst/>
            <a:ahLst/>
            <a:cxnLst/>
            <a:rect r="r" b="b" t="t" l="l"/>
            <a:pathLst>
              <a:path h="2281603" w="3229801">
                <a:moveTo>
                  <a:pt x="0" y="2281603"/>
                </a:moveTo>
                <a:lnTo>
                  <a:pt x="3229801" y="2281603"/>
                </a:lnTo>
                <a:lnTo>
                  <a:pt x="3229801" y="0"/>
                </a:lnTo>
                <a:lnTo>
                  <a:pt x="0" y="0"/>
                </a:lnTo>
                <a:lnTo>
                  <a:pt x="0" y="2281603"/>
                </a:lnTo>
                <a:close/>
              </a:path>
            </a:pathLst>
          </a:custGeom>
          <a:blipFill>
            <a:blip r:embed="rId3"/>
            <a:stretch>
              <a:fillRect l="0" t="0" r="0" b="0"/>
            </a:stretch>
          </a:blipFill>
        </p:spPr>
      </p:sp>
      <p:sp>
        <p:nvSpPr>
          <p:cNvPr name="Freeform 7" id="7"/>
          <p:cNvSpPr/>
          <p:nvPr/>
        </p:nvSpPr>
        <p:spPr>
          <a:xfrm flipH="false" flipV="false" rot="0">
            <a:off x="185724" y="8196118"/>
            <a:ext cx="9284516" cy="2889805"/>
          </a:xfrm>
          <a:custGeom>
            <a:avLst/>
            <a:gdLst/>
            <a:ahLst/>
            <a:cxnLst/>
            <a:rect r="r" b="b" t="t" l="l"/>
            <a:pathLst>
              <a:path h="2889805" w="9284516">
                <a:moveTo>
                  <a:pt x="0" y="0"/>
                </a:moveTo>
                <a:lnTo>
                  <a:pt x="9284516" y="0"/>
                </a:lnTo>
                <a:lnTo>
                  <a:pt x="9284516" y="2889805"/>
                </a:lnTo>
                <a:lnTo>
                  <a:pt x="0" y="2889805"/>
                </a:lnTo>
                <a:lnTo>
                  <a:pt x="0" y="0"/>
                </a:lnTo>
                <a:close/>
              </a:path>
            </a:pathLst>
          </a:custGeom>
          <a:blipFill>
            <a:blip r:embed="rId4"/>
            <a:stretch>
              <a:fillRect l="0" t="0" r="0" b="0"/>
            </a:stretch>
          </a:blipFill>
        </p:spPr>
      </p:sp>
      <p:sp>
        <p:nvSpPr>
          <p:cNvPr name="Freeform 8" id="8"/>
          <p:cNvSpPr/>
          <p:nvPr/>
        </p:nvSpPr>
        <p:spPr>
          <a:xfrm flipH="false" flipV="false" rot="0">
            <a:off x="14659061" y="3393001"/>
            <a:ext cx="6745574" cy="8229600"/>
          </a:xfrm>
          <a:custGeom>
            <a:avLst/>
            <a:gdLst/>
            <a:ahLst/>
            <a:cxnLst/>
            <a:rect r="r" b="b" t="t" l="l"/>
            <a:pathLst>
              <a:path h="8229600" w="6745574">
                <a:moveTo>
                  <a:pt x="0" y="0"/>
                </a:moveTo>
                <a:lnTo>
                  <a:pt x="6745574" y="0"/>
                </a:lnTo>
                <a:lnTo>
                  <a:pt x="6745574"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346396" y="3393001"/>
            <a:ext cx="1838654" cy="1838654"/>
          </a:xfrm>
          <a:custGeom>
            <a:avLst/>
            <a:gdLst/>
            <a:ahLst/>
            <a:cxnLst/>
            <a:rect r="r" b="b" t="t" l="l"/>
            <a:pathLst>
              <a:path h="1838654" w="1838654">
                <a:moveTo>
                  <a:pt x="0" y="0"/>
                </a:moveTo>
                <a:lnTo>
                  <a:pt x="1838654" y="0"/>
                </a:lnTo>
                <a:lnTo>
                  <a:pt x="1838654" y="1838654"/>
                </a:lnTo>
                <a:lnTo>
                  <a:pt x="0" y="18386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6665941" y="1161360"/>
            <a:ext cx="1622059" cy="1622059"/>
          </a:xfrm>
          <a:custGeom>
            <a:avLst/>
            <a:gdLst/>
            <a:ahLst/>
            <a:cxnLst/>
            <a:rect r="r" b="b" t="t" l="l"/>
            <a:pathLst>
              <a:path h="1622059" w="1622059">
                <a:moveTo>
                  <a:pt x="0" y="0"/>
                </a:moveTo>
                <a:lnTo>
                  <a:pt x="1622059" y="0"/>
                </a:lnTo>
                <a:lnTo>
                  <a:pt x="1622059" y="1622059"/>
                </a:lnTo>
                <a:lnTo>
                  <a:pt x="0" y="16220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5383107" y="645397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5400000">
            <a:off x="6331756" y="-229451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0446556" y="-100772"/>
            <a:ext cx="3002111" cy="3377903"/>
          </a:xfrm>
          <a:custGeom>
            <a:avLst/>
            <a:gdLst/>
            <a:ahLst/>
            <a:cxnLst/>
            <a:rect r="r" b="b" t="t" l="l"/>
            <a:pathLst>
              <a:path h="3377903" w="3002111">
                <a:moveTo>
                  <a:pt x="0" y="0"/>
                </a:moveTo>
                <a:lnTo>
                  <a:pt x="3002111" y="0"/>
                </a:lnTo>
                <a:lnTo>
                  <a:pt x="3002111" y="3377903"/>
                </a:lnTo>
                <a:lnTo>
                  <a:pt x="0" y="3377903"/>
                </a:lnTo>
                <a:lnTo>
                  <a:pt x="0" y="0"/>
                </a:lnTo>
                <a:close/>
              </a:path>
            </a:pathLst>
          </a:custGeom>
          <a:blipFill>
            <a:blip r:embed="rId14"/>
            <a:stretch>
              <a:fillRect l="0" t="0" r="0" b="0"/>
            </a:stretch>
          </a:blipFill>
        </p:spPr>
      </p:sp>
      <p:sp>
        <p:nvSpPr>
          <p:cNvPr name="TextBox 14" id="14"/>
          <p:cNvSpPr txBox="true"/>
          <p:nvPr/>
        </p:nvSpPr>
        <p:spPr>
          <a:xfrm rot="0">
            <a:off x="2378076" y="2165882"/>
            <a:ext cx="13531849"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Introducing Little Sprouts</a:t>
            </a:r>
          </a:p>
        </p:txBody>
      </p:sp>
      <p:sp>
        <p:nvSpPr>
          <p:cNvPr name="TextBox 15" id="15"/>
          <p:cNvSpPr txBox="true"/>
          <p:nvPr/>
        </p:nvSpPr>
        <p:spPr>
          <a:xfrm rot="0">
            <a:off x="1242545" y="3326326"/>
            <a:ext cx="15802909" cy="2248535"/>
          </a:xfrm>
          <a:prstGeom prst="rect">
            <a:avLst/>
          </a:prstGeom>
        </p:spPr>
        <p:txBody>
          <a:bodyPr anchor="t" rtlCol="false" tIns="0" lIns="0" bIns="0" rIns="0">
            <a:spAutoFit/>
          </a:bodyPr>
          <a:lstStyle/>
          <a:p>
            <a:pPr algn="l">
              <a:lnSpc>
                <a:spcPts val="4340"/>
              </a:lnSpc>
            </a:pPr>
            <a:r>
              <a:rPr lang="en-US" sz="3100">
                <a:solidFill>
                  <a:srgbClr val="000000"/>
                </a:solidFill>
                <a:latin typeface="Nunito"/>
                <a:ea typeface="Nunito"/>
                <a:cs typeface="Nunito"/>
                <a:sym typeface="Nunito"/>
              </a:rPr>
              <a:t>Little Sprouts</a:t>
            </a:r>
            <a:r>
              <a:rPr lang="en-US" sz="3100">
                <a:solidFill>
                  <a:srgbClr val="000000"/>
                </a:solidFill>
                <a:latin typeface="Nunito"/>
                <a:ea typeface="Nunito"/>
                <a:cs typeface="Nunito"/>
                <a:sym typeface="Nunito"/>
              </a:rPr>
              <a:t> turns NASA and GLOBE satellite data into an interactive educational site that tracks and visualizes urban plant bloom patterns in real time, inspiring curiosity and conservation.</a:t>
            </a:r>
          </a:p>
          <a:p>
            <a:pPr algn="ctr">
              <a:lnSpc>
                <a:spcPts val="5040"/>
              </a:lnSpc>
            </a:pPr>
          </a:p>
        </p:txBody>
      </p:sp>
      <p:sp>
        <p:nvSpPr>
          <p:cNvPr name="TextBox 16" id="16"/>
          <p:cNvSpPr txBox="true"/>
          <p:nvPr/>
        </p:nvSpPr>
        <p:spPr>
          <a:xfrm rot="0">
            <a:off x="950618" y="5279280"/>
            <a:ext cx="16386764" cy="3428365"/>
          </a:xfrm>
          <a:prstGeom prst="rect">
            <a:avLst/>
          </a:prstGeom>
        </p:spPr>
        <p:txBody>
          <a:bodyPr anchor="t" rtlCol="false" tIns="0" lIns="0" bIns="0" rIns="0">
            <a:spAutoFit/>
          </a:bodyPr>
          <a:lstStyle/>
          <a:p>
            <a:pPr algn="l">
              <a:lnSpc>
                <a:spcPts val="4759"/>
              </a:lnSpc>
            </a:pPr>
            <a:r>
              <a:rPr lang="en-US" sz="3399">
                <a:solidFill>
                  <a:srgbClr val="000000"/>
                </a:solidFill>
                <a:latin typeface="Nunito"/>
                <a:ea typeface="Nunito"/>
                <a:cs typeface="Nunito"/>
                <a:sym typeface="Nunito"/>
              </a:rPr>
              <a:t>  </a:t>
            </a:r>
            <a:r>
              <a:rPr lang="en-US" sz="3399" b="true">
                <a:solidFill>
                  <a:srgbClr val="000000"/>
                </a:solidFill>
                <a:latin typeface="Nunito Bold"/>
                <a:ea typeface="Nunito Bold"/>
                <a:cs typeface="Nunito Bold"/>
                <a:sym typeface="Nunito Bold"/>
              </a:rPr>
              <a:t> OBJECTIVES:</a:t>
            </a:r>
          </a:p>
          <a:p>
            <a:pPr algn="l" marL="690881" indent="-345440" lvl="1">
              <a:lnSpc>
                <a:spcPts val="4480"/>
              </a:lnSpc>
              <a:buAutoNum type="arabicPeriod" startAt="1"/>
            </a:pPr>
            <a:r>
              <a:rPr lang="en-US" sz="3200">
                <a:solidFill>
                  <a:srgbClr val="000000"/>
                </a:solidFill>
                <a:latin typeface="Nunito"/>
                <a:ea typeface="Nunito"/>
                <a:cs typeface="Nunito"/>
                <a:sym typeface="Nunito"/>
              </a:rPr>
              <a:t>Provi</a:t>
            </a:r>
            <a:r>
              <a:rPr lang="en-US" sz="3200">
                <a:solidFill>
                  <a:srgbClr val="000000"/>
                </a:solidFill>
                <a:latin typeface="Nunito"/>
                <a:ea typeface="Nunito"/>
                <a:cs typeface="Nunito"/>
                <a:sym typeface="Nunito"/>
              </a:rPr>
              <a:t>de educators with an engaging, interactive tool to build a curriculum around local ecology and sustainability.</a:t>
            </a:r>
          </a:p>
          <a:p>
            <a:pPr algn="l" marL="690881" indent="-345440" lvl="1">
              <a:lnSpc>
                <a:spcPts val="4480"/>
              </a:lnSpc>
              <a:buAutoNum type="arabicPeriod" startAt="1"/>
            </a:pPr>
            <a:r>
              <a:rPr lang="en-US" sz="3200">
                <a:solidFill>
                  <a:srgbClr val="000000"/>
                </a:solidFill>
                <a:latin typeface="Nunito"/>
                <a:ea typeface="Nunito"/>
                <a:cs typeface="Nunito"/>
                <a:sym typeface="Nunito"/>
              </a:rPr>
              <a:t> Engage, inspire, and inform the next generation of our planet’s inhabitants to be conservators of their communities.</a:t>
            </a:r>
          </a:p>
          <a:p>
            <a:pPr algn="ctr">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9144000" y="2373056"/>
            <a:ext cx="7692923" cy="2865797"/>
            <a:chOff x="0" y="0"/>
            <a:chExt cx="2026120" cy="754778"/>
          </a:xfrm>
        </p:grpSpPr>
        <p:sp>
          <p:nvSpPr>
            <p:cNvPr name="Freeform 4" id="4"/>
            <p:cNvSpPr/>
            <p:nvPr/>
          </p:nvSpPr>
          <p:spPr>
            <a:xfrm flipH="false" flipV="false" rot="0">
              <a:off x="0" y="0"/>
              <a:ext cx="2026120" cy="754778"/>
            </a:xfrm>
            <a:custGeom>
              <a:avLst/>
              <a:gdLst/>
              <a:ahLst/>
              <a:cxnLst/>
              <a:rect r="r" b="b" t="t" l="l"/>
              <a:pathLst>
                <a:path h="754778" w="2026120">
                  <a:moveTo>
                    <a:pt x="0" y="0"/>
                  </a:moveTo>
                  <a:lnTo>
                    <a:pt x="2026120" y="0"/>
                  </a:lnTo>
                  <a:lnTo>
                    <a:pt x="2026120" y="754778"/>
                  </a:lnTo>
                  <a:lnTo>
                    <a:pt x="0" y="754778"/>
                  </a:lnTo>
                  <a:close/>
                </a:path>
              </a:pathLst>
            </a:custGeom>
            <a:solidFill>
              <a:srgbClr val="FAFAF8">
                <a:alpha val="60000"/>
              </a:srgbClr>
            </a:solidFill>
          </p:spPr>
        </p:sp>
        <p:sp>
          <p:nvSpPr>
            <p:cNvPr name="TextBox 5" id="5"/>
            <p:cNvSpPr txBox="true"/>
            <p:nvPr/>
          </p:nvSpPr>
          <p:spPr>
            <a:xfrm>
              <a:off x="0" y="-76200"/>
              <a:ext cx="2026120" cy="83097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144000" y="5819878"/>
            <a:ext cx="7692923" cy="2865797"/>
            <a:chOff x="0" y="0"/>
            <a:chExt cx="2026120" cy="754778"/>
          </a:xfrm>
        </p:grpSpPr>
        <p:sp>
          <p:nvSpPr>
            <p:cNvPr name="Freeform 7" id="7"/>
            <p:cNvSpPr/>
            <p:nvPr/>
          </p:nvSpPr>
          <p:spPr>
            <a:xfrm flipH="false" flipV="false" rot="0">
              <a:off x="0" y="0"/>
              <a:ext cx="2026120" cy="754778"/>
            </a:xfrm>
            <a:custGeom>
              <a:avLst/>
              <a:gdLst/>
              <a:ahLst/>
              <a:cxnLst/>
              <a:rect r="r" b="b" t="t" l="l"/>
              <a:pathLst>
                <a:path h="754778" w="2026120">
                  <a:moveTo>
                    <a:pt x="0" y="0"/>
                  </a:moveTo>
                  <a:lnTo>
                    <a:pt x="2026120" y="0"/>
                  </a:lnTo>
                  <a:lnTo>
                    <a:pt x="2026120" y="754778"/>
                  </a:lnTo>
                  <a:lnTo>
                    <a:pt x="0" y="754778"/>
                  </a:lnTo>
                  <a:close/>
                </a:path>
              </a:pathLst>
            </a:custGeom>
            <a:solidFill>
              <a:srgbClr val="FAFAF8">
                <a:alpha val="60000"/>
              </a:srgbClr>
            </a:solidFill>
          </p:spPr>
        </p:sp>
        <p:sp>
          <p:nvSpPr>
            <p:cNvPr name="TextBox 8" id="8"/>
            <p:cNvSpPr txBox="true"/>
            <p:nvPr/>
          </p:nvSpPr>
          <p:spPr>
            <a:xfrm>
              <a:off x="0" y="-76200"/>
              <a:ext cx="2026120" cy="83097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4642258" y="-29556"/>
            <a:ext cx="9284516" cy="2889805"/>
          </a:xfrm>
          <a:custGeom>
            <a:avLst/>
            <a:gdLst/>
            <a:ahLst/>
            <a:cxnLst/>
            <a:rect r="r" b="b" t="t" l="l"/>
            <a:pathLst>
              <a:path h="2889805" w="9284516">
                <a:moveTo>
                  <a:pt x="0" y="0"/>
                </a:moveTo>
                <a:lnTo>
                  <a:pt x="9284516" y="0"/>
                </a:lnTo>
                <a:lnTo>
                  <a:pt x="9284516" y="2889806"/>
                </a:lnTo>
                <a:lnTo>
                  <a:pt x="0" y="2889806"/>
                </a:lnTo>
                <a:lnTo>
                  <a:pt x="0" y="0"/>
                </a:lnTo>
                <a:close/>
              </a:path>
            </a:pathLst>
          </a:custGeom>
          <a:blipFill>
            <a:blip r:embed="rId3"/>
            <a:stretch>
              <a:fillRect l="0" t="0" r="0" b="0"/>
            </a:stretch>
          </a:blipFill>
        </p:spPr>
      </p:sp>
      <p:sp>
        <p:nvSpPr>
          <p:cNvPr name="Freeform 10" id="10"/>
          <p:cNvSpPr/>
          <p:nvPr/>
        </p:nvSpPr>
        <p:spPr>
          <a:xfrm flipH="false" flipV="false" rot="0">
            <a:off x="555146" y="2257669"/>
            <a:ext cx="7149693" cy="6689543"/>
          </a:xfrm>
          <a:custGeom>
            <a:avLst/>
            <a:gdLst/>
            <a:ahLst/>
            <a:cxnLst/>
            <a:rect r="r" b="b" t="t" l="l"/>
            <a:pathLst>
              <a:path h="6689543" w="7149693">
                <a:moveTo>
                  <a:pt x="0" y="0"/>
                </a:moveTo>
                <a:lnTo>
                  <a:pt x="7149693" y="0"/>
                </a:lnTo>
                <a:lnTo>
                  <a:pt x="7149693" y="6689543"/>
                </a:lnTo>
                <a:lnTo>
                  <a:pt x="0" y="6689543"/>
                </a:lnTo>
                <a:lnTo>
                  <a:pt x="0" y="0"/>
                </a:lnTo>
                <a:close/>
              </a:path>
            </a:pathLst>
          </a:custGeom>
          <a:blipFill>
            <a:blip r:embed="rId4"/>
            <a:stretch>
              <a:fillRect l="-6674" t="0" r="-6674" b="0"/>
            </a:stretch>
          </a:blipFill>
        </p:spPr>
      </p:sp>
      <p:sp>
        <p:nvSpPr>
          <p:cNvPr name="Freeform 11" id="11"/>
          <p:cNvSpPr/>
          <p:nvPr/>
        </p:nvSpPr>
        <p:spPr>
          <a:xfrm flipH="true" flipV="false" rot="0">
            <a:off x="-4416396" y="9258300"/>
            <a:ext cx="9284516" cy="2889805"/>
          </a:xfrm>
          <a:custGeom>
            <a:avLst/>
            <a:gdLst/>
            <a:ahLst/>
            <a:cxnLst/>
            <a:rect r="r" b="b" t="t" l="l"/>
            <a:pathLst>
              <a:path h="2889805" w="9284516">
                <a:moveTo>
                  <a:pt x="9284516" y="0"/>
                </a:moveTo>
                <a:lnTo>
                  <a:pt x="0" y="0"/>
                </a:lnTo>
                <a:lnTo>
                  <a:pt x="0" y="2889805"/>
                </a:lnTo>
                <a:lnTo>
                  <a:pt x="9284516" y="2889805"/>
                </a:lnTo>
                <a:lnTo>
                  <a:pt x="9284516" y="0"/>
                </a:lnTo>
                <a:close/>
              </a:path>
            </a:pathLst>
          </a:custGeom>
          <a:blipFill>
            <a:blip r:embed="rId3"/>
            <a:stretch>
              <a:fillRect l="0" t="0" r="0" b="0"/>
            </a:stretch>
          </a:blipFill>
        </p:spPr>
      </p:sp>
      <p:sp>
        <p:nvSpPr>
          <p:cNvPr name="Freeform 12" id="12"/>
          <p:cNvSpPr/>
          <p:nvPr/>
        </p:nvSpPr>
        <p:spPr>
          <a:xfrm flipH="false" flipV="false" rot="0">
            <a:off x="15949816" y="8209212"/>
            <a:ext cx="1049088" cy="1049088"/>
          </a:xfrm>
          <a:custGeom>
            <a:avLst/>
            <a:gdLst/>
            <a:ahLst/>
            <a:cxnLst/>
            <a:rect r="r" b="b" t="t" l="l"/>
            <a:pathLst>
              <a:path h="1049088" w="1049088">
                <a:moveTo>
                  <a:pt x="0" y="0"/>
                </a:moveTo>
                <a:lnTo>
                  <a:pt x="1049088" y="0"/>
                </a:lnTo>
                <a:lnTo>
                  <a:pt x="1049088" y="1049088"/>
                </a:lnTo>
                <a:lnTo>
                  <a:pt x="0" y="1049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8135241" y="1968638"/>
            <a:ext cx="1347437" cy="1106583"/>
          </a:xfrm>
          <a:custGeom>
            <a:avLst/>
            <a:gdLst/>
            <a:ahLst/>
            <a:cxnLst/>
            <a:rect r="r" b="b" t="t" l="l"/>
            <a:pathLst>
              <a:path h="1106583" w="1347437">
                <a:moveTo>
                  <a:pt x="0" y="0"/>
                </a:moveTo>
                <a:lnTo>
                  <a:pt x="1347438" y="0"/>
                </a:lnTo>
                <a:lnTo>
                  <a:pt x="1347438" y="1106583"/>
                </a:lnTo>
                <a:lnTo>
                  <a:pt x="0" y="1106583"/>
                </a:lnTo>
                <a:lnTo>
                  <a:pt x="0" y="0"/>
                </a:lnTo>
                <a:close/>
              </a:path>
            </a:pathLst>
          </a:custGeom>
          <a:blipFill>
            <a:blip r:embed="rId7"/>
            <a:stretch>
              <a:fillRect l="0" t="0" r="0" b="0"/>
            </a:stretch>
          </a:blipFill>
        </p:spPr>
      </p:sp>
      <p:sp>
        <p:nvSpPr>
          <p:cNvPr name="Freeform 14" id="14"/>
          <p:cNvSpPr/>
          <p:nvPr/>
        </p:nvSpPr>
        <p:spPr>
          <a:xfrm flipH="false" flipV="false" rot="0">
            <a:off x="15949816" y="5602441"/>
            <a:ext cx="1403981" cy="1051231"/>
          </a:xfrm>
          <a:custGeom>
            <a:avLst/>
            <a:gdLst/>
            <a:ahLst/>
            <a:cxnLst/>
            <a:rect r="r" b="b" t="t" l="l"/>
            <a:pathLst>
              <a:path h="1051231" w="1403981">
                <a:moveTo>
                  <a:pt x="0" y="0"/>
                </a:moveTo>
                <a:lnTo>
                  <a:pt x="1403981" y="0"/>
                </a:lnTo>
                <a:lnTo>
                  <a:pt x="1403981" y="1051231"/>
                </a:lnTo>
                <a:lnTo>
                  <a:pt x="0" y="10512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9472614" y="6360601"/>
            <a:ext cx="7001747" cy="17367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Nunito"/>
                <a:ea typeface="Nunito"/>
                <a:cs typeface="Nunito"/>
                <a:sym typeface="Nunito"/>
              </a:rPr>
              <a:t>S</a:t>
            </a:r>
            <a:r>
              <a:rPr lang="en-US" sz="2499">
                <a:solidFill>
                  <a:srgbClr val="000000"/>
                </a:solidFill>
                <a:latin typeface="Nunito"/>
                <a:ea typeface="Nunito"/>
                <a:cs typeface="Nunito"/>
                <a:sym typeface="Nunito"/>
              </a:rPr>
              <a:t>upportive educational materials are provided with Fun Facts and Daily Science Photos, encouraging students’ curiousity on a local and global scale.</a:t>
            </a:r>
          </a:p>
        </p:txBody>
      </p:sp>
      <p:sp>
        <p:nvSpPr>
          <p:cNvPr name="TextBox 16" id="16"/>
          <p:cNvSpPr txBox="true"/>
          <p:nvPr/>
        </p:nvSpPr>
        <p:spPr>
          <a:xfrm rot="0">
            <a:off x="3481386" y="797809"/>
            <a:ext cx="10600102"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Educational Engagement</a:t>
            </a:r>
          </a:p>
        </p:txBody>
      </p:sp>
      <p:sp>
        <p:nvSpPr>
          <p:cNvPr name="TextBox 17" id="17"/>
          <p:cNvSpPr txBox="true"/>
          <p:nvPr/>
        </p:nvSpPr>
        <p:spPr>
          <a:xfrm rot="0">
            <a:off x="9482679" y="2810676"/>
            <a:ext cx="7015566" cy="2184399"/>
          </a:xfrm>
          <a:prstGeom prst="rect">
            <a:avLst/>
          </a:prstGeom>
        </p:spPr>
        <p:txBody>
          <a:bodyPr anchor="t" rtlCol="false" tIns="0" lIns="0" bIns="0" rIns="0">
            <a:spAutoFit/>
          </a:bodyPr>
          <a:lstStyle/>
          <a:p>
            <a:pPr algn="l">
              <a:lnSpc>
                <a:spcPts val="3500"/>
              </a:lnSpc>
            </a:pPr>
            <a:r>
              <a:rPr lang="en-US" sz="2500">
                <a:solidFill>
                  <a:srgbClr val="000000"/>
                </a:solidFill>
                <a:latin typeface="Nunito"/>
                <a:ea typeface="Nunito"/>
                <a:cs typeface="Nunito"/>
                <a:sym typeface="Nunito"/>
              </a:rPr>
              <a:t>Little Sprouts uses NAS</a:t>
            </a:r>
            <a:r>
              <a:rPr lang="en-US" sz="2500">
                <a:solidFill>
                  <a:srgbClr val="000000"/>
                </a:solidFill>
                <a:latin typeface="Nunito"/>
                <a:ea typeface="Nunito"/>
                <a:cs typeface="Nunito"/>
                <a:sym typeface="Nunito"/>
              </a:rPr>
              <a:t>A Bloom data to display local plant health through an interactive map and graph, educating students of their local ecology with a real-time interactive format. Educators can focus on specific locations and their trends.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669384" y="-915947"/>
            <a:ext cx="6353001" cy="6353001"/>
          </a:xfrm>
          <a:custGeom>
            <a:avLst/>
            <a:gdLst/>
            <a:ahLst/>
            <a:cxnLst/>
            <a:rect r="r" b="b" t="t" l="l"/>
            <a:pathLst>
              <a:path h="6353001" w="6353001">
                <a:moveTo>
                  <a:pt x="0" y="0"/>
                </a:moveTo>
                <a:lnTo>
                  <a:pt x="6353000" y="0"/>
                </a:lnTo>
                <a:lnTo>
                  <a:pt x="6353000" y="6353000"/>
                </a:lnTo>
                <a:lnTo>
                  <a:pt x="0" y="6353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566430" y="2945681"/>
            <a:ext cx="7692923" cy="2865797"/>
            <a:chOff x="0" y="0"/>
            <a:chExt cx="2026120" cy="754778"/>
          </a:xfrm>
        </p:grpSpPr>
        <p:sp>
          <p:nvSpPr>
            <p:cNvPr name="Freeform 5" id="5"/>
            <p:cNvSpPr/>
            <p:nvPr/>
          </p:nvSpPr>
          <p:spPr>
            <a:xfrm flipH="false" flipV="false" rot="0">
              <a:off x="0" y="0"/>
              <a:ext cx="2026120" cy="754778"/>
            </a:xfrm>
            <a:custGeom>
              <a:avLst/>
              <a:gdLst/>
              <a:ahLst/>
              <a:cxnLst/>
              <a:rect r="r" b="b" t="t" l="l"/>
              <a:pathLst>
                <a:path h="754778" w="2026120">
                  <a:moveTo>
                    <a:pt x="0" y="0"/>
                  </a:moveTo>
                  <a:lnTo>
                    <a:pt x="2026120" y="0"/>
                  </a:lnTo>
                  <a:lnTo>
                    <a:pt x="2026120" y="754778"/>
                  </a:lnTo>
                  <a:lnTo>
                    <a:pt x="0" y="754778"/>
                  </a:lnTo>
                  <a:close/>
                </a:path>
              </a:pathLst>
            </a:custGeom>
            <a:solidFill>
              <a:srgbClr val="FAFAF8">
                <a:alpha val="60000"/>
              </a:srgbClr>
            </a:solidFill>
          </p:spPr>
        </p:sp>
        <p:sp>
          <p:nvSpPr>
            <p:cNvPr name="TextBox 6" id="6"/>
            <p:cNvSpPr txBox="true"/>
            <p:nvPr/>
          </p:nvSpPr>
          <p:spPr>
            <a:xfrm>
              <a:off x="0" y="-76200"/>
              <a:ext cx="2026120" cy="83097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566430" y="6392503"/>
            <a:ext cx="7692923" cy="2865797"/>
            <a:chOff x="0" y="0"/>
            <a:chExt cx="2026120" cy="754778"/>
          </a:xfrm>
        </p:grpSpPr>
        <p:sp>
          <p:nvSpPr>
            <p:cNvPr name="Freeform 8" id="8"/>
            <p:cNvSpPr/>
            <p:nvPr/>
          </p:nvSpPr>
          <p:spPr>
            <a:xfrm flipH="false" flipV="false" rot="0">
              <a:off x="0" y="0"/>
              <a:ext cx="2026120" cy="754778"/>
            </a:xfrm>
            <a:custGeom>
              <a:avLst/>
              <a:gdLst/>
              <a:ahLst/>
              <a:cxnLst/>
              <a:rect r="r" b="b" t="t" l="l"/>
              <a:pathLst>
                <a:path h="754778" w="2026120">
                  <a:moveTo>
                    <a:pt x="0" y="0"/>
                  </a:moveTo>
                  <a:lnTo>
                    <a:pt x="2026120" y="0"/>
                  </a:lnTo>
                  <a:lnTo>
                    <a:pt x="2026120" y="754778"/>
                  </a:lnTo>
                  <a:lnTo>
                    <a:pt x="0" y="754778"/>
                  </a:lnTo>
                  <a:close/>
                </a:path>
              </a:pathLst>
            </a:custGeom>
            <a:solidFill>
              <a:srgbClr val="FAFAF8">
                <a:alpha val="60000"/>
              </a:srgbClr>
            </a:solidFill>
          </p:spPr>
        </p:sp>
        <p:sp>
          <p:nvSpPr>
            <p:cNvPr name="TextBox 9" id="9"/>
            <p:cNvSpPr txBox="true"/>
            <p:nvPr/>
          </p:nvSpPr>
          <p:spPr>
            <a:xfrm>
              <a:off x="0" y="-76200"/>
              <a:ext cx="2026120" cy="83097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484424">
            <a:off x="-653277" y="-747408"/>
            <a:ext cx="3933929" cy="6015921"/>
          </a:xfrm>
          <a:custGeom>
            <a:avLst/>
            <a:gdLst/>
            <a:ahLst/>
            <a:cxnLst/>
            <a:rect r="r" b="b" t="t" l="l"/>
            <a:pathLst>
              <a:path h="6015921" w="3933929">
                <a:moveTo>
                  <a:pt x="0" y="0"/>
                </a:moveTo>
                <a:lnTo>
                  <a:pt x="3933929" y="0"/>
                </a:lnTo>
                <a:lnTo>
                  <a:pt x="3933929" y="6015921"/>
                </a:lnTo>
                <a:lnTo>
                  <a:pt x="0" y="6015921"/>
                </a:lnTo>
                <a:lnTo>
                  <a:pt x="0" y="0"/>
                </a:lnTo>
                <a:close/>
              </a:path>
            </a:pathLst>
          </a:custGeom>
          <a:blipFill>
            <a:blip r:embed="rId5"/>
            <a:stretch>
              <a:fillRect l="0" t="0" r="0" b="0"/>
            </a:stretch>
          </a:blipFill>
        </p:spPr>
      </p:sp>
      <p:sp>
        <p:nvSpPr>
          <p:cNvPr name="Freeform 11" id="11"/>
          <p:cNvSpPr/>
          <p:nvPr/>
        </p:nvSpPr>
        <p:spPr>
          <a:xfrm flipH="false" flipV="false" rot="1225014">
            <a:off x="16456914" y="4811865"/>
            <a:ext cx="1604772" cy="8229600"/>
          </a:xfrm>
          <a:custGeom>
            <a:avLst/>
            <a:gdLst/>
            <a:ahLst/>
            <a:cxnLst/>
            <a:rect r="r" b="b" t="t" l="l"/>
            <a:pathLst>
              <a:path h="8229600" w="1604772">
                <a:moveTo>
                  <a:pt x="0" y="0"/>
                </a:moveTo>
                <a:lnTo>
                  <a:pt x="1604772" y="0"/>
                </a:lnTo>
                <a:lnTo>
                  <a:pt x="1604772" y="8229600"/>
                </a:lnTo>
                <a:lnTo>
                  <a:pt x="0" y="8229600"/>
                </a:lnTo>
                <a:lnTo>
                  <a:pt x="0" y="0"/>
                </a:lnTo>
                <a:close/>
              </a:path>
            </a:pathLst>
          </a:custGeom>
          <a:blipFill>
            <a:blip r:embed="rId6"/>
            <a:stretch>
              <a:fillRect l="0" t="0" r="0" b="0"/>
            </a:stretch>
          </a:blipFill>
        </p:spPr>
      </p:sp>
      <p:sp>
        <p:nvSpPr>
          <p:cNvPr name="Freeform 12" id="12"/>
          <p:cNvSpPr/>
          <p:nvPr/>
        </p:nvSpPr>
        <p:spPr>
          <a:xfrm flipH="false" flipV="false" rot="0">
            <a:off x="9144000" y="2260553"/>
            <a:ext cx="1700930" cy="1477683"/>
          </a:xfrm>
          <a:custGeom>
            <a:avLst/>
            <a:gdLst/>
            <a:ahLst/>
            <a:cxnLst/>
            <a:rect r="r" b="b" t="t" l="l"/>
            <a:pathLst>
              <a:path h="1477683" w="1700930">
                <a:moveTo>
                  <a:pt x="0" y="0"/>
                </a:moveTo>
                <a:lnTo>
                  <a:pt x="1700930" y="0"/>
                </a:lnTo>
                <a:lnTo>
                  <a:pt x="1700930" y="1477683"/>
                </a:lnTo>
                <a:lnTo>
                  <a:pt x="0" y="147768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703646" y="5514954"/>
            <a:ext cx="1434166" cy="1443186"/>
          </a:xfrm>
          <a:custGeom>
            <a:avLst/>
            <a:gdLst/>
            <a:ahLst/>
            <a:cxnLst/>
            <a:rect r="r" b="b" t="t" l="l"/>
            <a:pathLst>
              <a:path h="1443186" w="1434166">
                <a:moveTo>
                  <a:pt x="0" y="0"/>
                </a:moveTo>
                <a:lnTo>
                  <a:pt x="1434166" y="0"/>
                </a:lnTo>
                <a:lnTo>
                  <a:pt x="1434166" y="1443186"/>
                </a:lnTo>
                <a:lnTo>
                  <a:pt x="0" y="14431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0552299" y="3303239"/>
            <a:ext cx="7305878" cy="5016478"/>
          </a:xfrm>
          <a:custGeom>
            <a:avLst/>
            <a:gdLst/>
            <a:ahLst/>
            <a:cxnLst/>
            <a:rect r="r" b="b" t="t" l="l"/>
            <a:pathLst>
              <a:path h="5016478" w="7305878">
                <a:moveTo>
                  <a:pt x="0" y="0"/>
                </a:moveTo>
                <a:lnTo>
                  <a:pt x="7305878" y="0"/>
                </a:lnTo>
                <a:lnTo>
                  <a:pt x="7305878" y="5016478"/>
                </a:lnTo>
                <a:lnTo>
                  <a:pt x="0" y="5016478"/>
                </a:lnTo>
                <a:lnTo>
                  <a:pt x="0" y="0"/>
                </a:lnTo>
                <a:close/>
              </a:path>
            </a:pathLst>
          </a:custGeom>
          <a:blipFill>
            <a:blip r:embed="rId11"/>
            <a:stretch>
              <a:fillRect l="0" t="0" r="0" b="0"/>
            </a:stretch>
          </a:blipFill>
        </p:spPr>
      </p:sp>
      <p:sp>
        <p:nvSpPr>
          <p:cNvPr name="TextBox 15" id="15"/>
          <p:cNvSpPr txBox="true"/>
          <p:nvPr/>
        </p:nvSpPr>
        <p:spPr>
          <a:xfrm rot="0">
            <a:off x="3950316" y="904875"/>
            <a:ext cx="10934205"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Intergalactic Interactions</a:t>
            </a:r>
          </a:p>
        </p:txBody>
      </p:sp>
      <p:sp>
        <p:nvSpPr>
          <p:cNvPr name="TextBox 16" id="16"/>
          <p:cNvSpPr txBox="true"/>
          <p:nvPr/>
        </p:nvSpPr>
        <p:spPr>
          <a:xfrm rot="0">
            <a:off x="2912018" y="6859228"/>
            <a:ext cx="7001747" cy="2174875"/>
          </a:xfrm>
          <a:prstGeom prst="rect">
            <a:avLst/>
          </a:prstGeom>
        </p:spPr>
        <p:txBody>
          <a:bodyPr anchor="t" rtlCol="false" tIns="0" lIns="0" bIns="0" rIns="0">
            <a:spAutoFit/>
          </a:bodyPr>
          <a:lstStyle/>
          <a:p>
            <a:pPr algn="just">
              <a:lnSpc>
                <a:spcPts val="3499"/>
              </a:lnSpc>
              <a:spcBef>
                <a:spcPct val="0"/>
              </a:spcBef>
            </a:pPr>
            <a:r>
              <a:rPr lang="en-US" sz="2499">
                <a:solidFill>
                  <a:srgbClr val="000000"/>
                </a:solidFill>
                <a:latin typeface="Nunito"/>
                <a:ea typeface="Nunito"/>
                <a:cs typeface="Nunito"/>
                <a:sym typeface="Nunito"/>
              </a:rPr>
              <a:t>With Citizen Observations, s</a:t>
            </a:r>
            <a:r>
              <a:rPr lang="en-US" sz="2499">
                <a:solidFill>
                  <a:srgbClr val="000000"/>
                </a:solidFill>
                <a:latin typeface="Nunito"/>
                <a:ea typeface="Nunito"/>
                <a:cs typeface="Nunito"/>
                <a:sym typeface="Nunito"/>
              </a:rPr>
              <a:t>tudents can report and upload observations of their local flora to Little Sprouts. This encourages children to go outside and observe the world through an environmental lense.</a:t>
            </a:r>
          </a:p>
        </p:txBody>
      </p:sp>
      <p:sp>
        <p:nvSpPr>
          <p:cNvPr name="TextBox 17" id="17"/>
          <p:cNvSpPr txBox="true"/>
          <p:nvPr/>
        </p:nvSpPr>
        <p:spPr>
          <a:xfrm rot="0">
            <a:off x="2912018" y="3252654"/>
            <a:ext cx="6412892" cy="2184399"/>
          </a:xfrm>
          <a:prstGeom prst="rect">
            <a:avLst/>
          </a:prstGeom>
        </p:spPr>
        <p:txBody>
          <a:bodyPr anchor="t" rtlCol="false" tIns="0" lIns="0" bIns="0" rIns="0">
            <a:spAutoFit/>
          </a:bodyPr>
          <a:lstStyle/>
          <a:p>
            <a:pPr algn="l">
              <a:lnSpc>
                <a:spcPts val="3500"/>
              </a:lnSpc>
            </a:pPr>
            <a:r>
              <a:rPr lang="en-US" sz="2500">
                <a:solidFill>
                  <a:srgbClr val="000000"/>
                </a:solidFill>
                <a:latin typeface="Nunito"/>
                <a:ea typeface="Nunito"/>
                <a:cs typeface="Nunito"/>
                <a:sym typeface="Nunito"/>
              </a:rPr>
              <a:t>Little Sprouts offers fun an</a:t>
            </a:r>
            <a:r>
              <a:rPr lang="en-US" sz="2500">
                <a:solidFill>
                  <a:srgbClr val="000000"/>
                </a:solidFill>
                <a:latin typeface="Nunito"/>
                <a:ea typeface="Nunito"/>
                <a:cs typeface="Nunito"/>
                <a:sym typeface="Nunito"/>
              </a:rPr>
              <a:t>d engaging opportunities for students to learn. The Kids Quiz Corner tests students knowledge of plant facts, while the games section engage their creative side.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847493" y="2090882"/>
            <a:ext cx="16593015" cy="6105235"/>
            <a:chOff x="0" y="0"/>
            <a:chExt cx="4370177" cy="1607963"/>
          </a:xfrm>
        </p:grpSpPr>
        <p:sp>
          <p:nvSpPr>
            <p:cNvPr name="Freeform 4" id="4"/>
            <p:cNvSpPr/>
            <p:nvPr/>
          </p:nvSpPr>
          <p:spPr>
            <a:xfrm flipH="false" flipV="false" rot="0">
              <a:off x="0" y="0"/>
              <a:ext cx="4370177" cy="1607963"/>
            </a:xfrm>
            <a:custGeom>
              <a:avLst/>
              <a:gdLst/>
              <a:ahLst/>
              <a:cxnLst/>
              <a:rect r="r" b="b" t="t" l="l"/>
              <a:pathLst>
                <a:path h="1607963" w="4370177">
                  <a:moveTo>
                    <a:pt x="23795" y="0"/>
                  </a:moveTo>
                  <a:lnTo>
                    <a:pt x="4346381" y="0"/>
                  </a:lnTo>
                  <a:cubicBezTo>
                    <a:pt x="4352692" y="0"/>
                    <a:pt x="4358745" y="2507"/>
                    <a:pt x="4363207" y="6970"/>
                  </a:cubicBezTo>
                  <a:cubicBezTo>
                    <a:pt x="4367670" y="11432"/>
                    <a:pt x="4370177" y="17484"/>
                    <a:pt x="4370177" y="23795"/>
                  </a:cubicBezTo>
                  <a:lnTo>
                    <a:pt x="4370177" y="1584168"/>
                  </a:lnTo>
                  <a:cubicBezTo>
                    <a:pt x="4370177" y="1590479"/>
                    <a:pt x="4367670" y="1596531"/>
                    <a:pt x="4363207" y="1600994"/>
                  </a:cubicBezTo>
                  <a:cubicBezTo>
                    <a:pt x="4358745" y="1605456"/>
                    <a:pt x="4352692" y="1607963"/>
                    <a:pt x="4346381" y="1607963"/>
                  </a:cubicBezTo>
                  <a:lnTo>
                    <a:pt x="23795" y="1607963"/>
                  </a:lnTo>
                  <a:cubicBezTo>
                    <a:pt x="17484" y="1607963"/>
                    <a:pt x="11432" y="1605456"/>
                    <a:pt x="6970" y="1600994"/>
                  </a:cubicBezTo>
                  <a:cubicBezTo>
                    <a:pt x="2507" y="1596531"/>
                    <a:pt x="0" y="1590479"/>
                    <a:pt x="0" y="1584168"/>
                  </a:cubicBezTo>
                  <a:lnTo>
                    <a:pt x="0" y="23795"/>
                  </a:lnTo>
                  <a:cubicBezTo>
                    <a:pt x="0" y="17484"/>
                    <a:pt x="2507" y="11432"/>
                    <a:pt x="6970" y="6970"/>
                  </a:cubicBezTo>
                  <a:cubicBezTo>
                    <a:pt x="11432" y="2507"/>
                    <a:pt x="17484" y="0"/>
                    <a:pt x="23795" y="0"/>
                  </a:cubicBezTo>
                  <a:close/>
                </a:path>
              </a:pathLst>
            </a:custGeom>
            <a:solidFill>
              <a:srgbClr val="FAFAF8">
                <a:alpha val="60000"/>
              </a:srgbClr>
            </a:solidFill>
          </p:spPr>
        </p:sp>
        <p:sp>
          <p:nvSpPr>
            <p:cNvPr name="TextBox 5" id="5"/>
            <p:cNvSpPr txBox="true"/>
            <p:nvPr/>
          </p:nvSpPr>
          <p:spPr>
            <a:xfrm>
              <a:off x="0" y="-76200"/>
              <a:ext cx="4370177" cy="168416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63718" y="339960"/>
            <a:ext cx="2383375" cy="2559329"/>
          </a:xfrm>
          <a:custGeom>
            <a:avLst/>
            <a:gdLst/>
            <a:ahLst/>
            <a:cxnLst/>
            <a:rect r="r" b="b" t="t" l="l"/>
            <a:pathLst>
              <a:path h="2559329" w="2383375">
                <a:moveTo>
                  <a:pt x="0" y="0"/>
                </a:moveTo>
                <a:lnTo>
                  <a:pt x="2383375" y="0"/>
                </a:lnTo>
                <a:lnTo>
                  <a:pt x="2383375" y="2559329"/>
                </a:lnTo>
                <a:lnTo>
                  <a:pt x="0" y="2559329"/>
                </a:lnTo>
                <a:lnTo>
                  <a:pt x="0" y="0"/>
                </a:lnTo>
                <a:close/>
              </a:path>
            </a:pathLst>
          </a:custGeom>
          <a:blipFill>
            <a:blip r:embed="rId3"/>
            <a:stretch>
              <a:fillRect l="0" t="0" r="0" b="0"/>
            </a:stretch>
          </a:blipFill>
        </p:spPr>
      </p:sp>
      <p:sp>
        <p:nvSpPr>
          <p:cNvPr name="Freeform 7" id="7"/>
          <p:cNvSpPr/>
          <p:nvPr/>
        </p:nvSpPr>
        <p:spPr>
          <a:xfrm flipH="false" flipV="false" rot="3942427">
            <a:off x="11212752" y="6465670"/>
            <a:ext cx="6745574" cy="8229600"/>
          </a:xfrm>
          <a:custGeom>
            <a:avLst/>
            <a:gdLst/>
            <a:ahLst/>
            <a:cxnLst/>
            <a:rect r="r" b="b" t="t" l="l"/>
            <a:pathLst>
              <a:path h="8229600" w="6745574">
                <a:moveTo>
                  <a:pt x="0" y="0"/>
                </a:moveTo>
                <a:lnTo>
                  <a:pt x="6745574" y="0"/>
                </a:lnTo>
                <a:lnTo>
                  <a:pt x="6745574" y="8229600"/>
                </a:lnTo>
                <a:lnTo>
                  <a:pt x="0" y="8229600"/>
                </a:lnTo>
                <a:lnTo>
                  <a:pt x="0" y="0"/>
                </a:lnTo>
                <a:close/>
              </a:path>
            </a:pathLst>
          </a:custGeom>
          <a:blipFill>
            <a:blip r:embed="rId4"/>
            <a:stretch>
              <a:fillRect l="0" t="0" r="0" b="0"/>
            </a:stretch>
          </a:blipFill>
        </p:spPr>
      </p:sp>
      <p:sp>
        <p:nvSpPr>
          <p:cNvPr name="Freeform 8" id="8"/>
          <p:cNvSpPr/>
          <p:nvPr/>
        </p:nvSpPr>
        <p:spPr>
          <a:xfrm flipH="false" flipV="true" rot="0">
            <a:off x="15909924" y="8196118"/>
            <a:ext cx="2752144" cy="2752144"/>
          </a:xfrm>
          <a:custGeom>
            <a:avLst/>
            <a:gdLst/>
            <a:ahLst/>
            <a:cxnLst/>
            <a:rect r="r" b="b" t="t" l="l"/>
            <a:pathLst>
              <a:path h="2752144" w="2752144">
                <a:moveTo>
                  <a:pt x="0" y="2752144"/>
                </a:moveTo>
                <a:lnTo>
                  <a:pt x="2752144" y="2752144"/>
                </a:lnTo>
                <a:lnTo>
                  <a:pt x="2752144" y="0"/>
                </a:lnTo>
                <a:lnTo>
                  <a:pt x="0" y="0"/>
                </a:lnTo>
                <a:lnTo>
                  <a:pt x="0" y="2752144"/>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2436987">
            <a:off x="534930" y="7031791"/>
            <a:ext cx="1438570" cy="1438570"/>
          </a:xfrm>
          <a:custGeom>
            <a:avLst/>
            <a:gdLst/>
            <a:ahLst/>
            <a:cxnLst/>
            <a:rect r="r" b="b" t="t" l="l"/>
            <a:pathLst>
              <a:path h="1438570" w="1438570">
                <a:moveTo>
                  <a:pt x="0" y="0"/>
                </a:moveTo>
                <a:lnTo>
                  <a:pt x="1438570" y="0"/>
                </a:lnTo>
                <a:lnTo>
                  <a:pt x="1438570" y="1438570"/>
                </a:lnTo>
                <a:lnTo>
                  <a:pt x="0" y="143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6209524" y="1432454"/>
            <a:ext cx="1780050" cy="1780050"/>
          </a:xfrm>
          <a:custGeom>
            <a:avLst/>
            <a:gdLst/>
            <a:ahLst/>
            <a:cxnLst/>
            <a:rect r="r" b="b" t="t" l="l"/>
            <a:pathLst>
              <a:path h="1780050" w="1780050">
                <a:moveTo>
                  <a:pt x="0" y="0"/>
                </a:moveTo>
                <a:lnTo>
                  <a:pt x="1780049" y="0"/>
                </a:lnTo>
                <a:lnTo>
                  <a:pt x="1780049" y="1780049"/>
                </a:lnTo>
                <a:lnTo>
                  <a:pt x="0" y="17800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328704" y="3414662"/>
            <a:ext cx="15630591" cy="5314856"/>
          </a:xfrm>
          <a:prstGeom prst="rect">
            <a:avLst/>
          </a:prstGeom>
        </p:spPr>
        <p:txBody>
          <a:bodyPr anchor="t" rtlCol="false" tIns="0" lIns="0" bIns="0" rIns="0">
            <a:spAutoFit/>
          </a:bodyPr>
          <a:lstStyle/>
          <a:p>
            <a:pPr algn="l">
              <a:lnSpc>
                <a:spcPts val="4205"/>
              </a:lnSpc>
            </a:pPr>
            <a:r>
              <a:rPr lang="en-US" sz="3003">
                <a:solidFill>
                  <a:srgbClr val="000000"/>
                </a:solidFill>
                <a:latin typeface="Nunito"/>
                <a:ea typeface="Nunito"/>
                <a:cs typeface="Nunito"/>
                <a:sym typeface="Nunito"/>
              </a:rPr>
              <a:t>Little Sprouts is the first tool to make NASA Bloom data digestible and interactive for kids and educators. Utilizing real NASA data, this site not only informs students of bloom trends, it actively engages them in the experience. Little Sprouts is powered by:</a:t>
            </a:r>
          </a:p>
          <a:p>
            <a:pPr algn="l">
              <a:lnSpc>
                <a:spcPts val="4205"/>
              </a:lnSpc>
            </a:pPr>
          </a:p>
          <a:p>
            <a:pPr algn="l" marL="648502" indent="-324251" lvl="1">
              <a:lnSpc>
                <a:spcPts val="4205"/>
              </a:lnSpc>
              <a:buFont typeface="Arial"/>
              <a:buChar char="•"/>
            </a:pPr>
            <a:r>
              <a:rPr lang="en-US" sz="3003">
                <a:solidFill>
                  <a:srgbClr val="000000"/>
                </a:solidFill>
                <a:latin typeface="Nunito"/>
                <a:ea typeface="Nunito"/>
                <a:cs typeface="Nunito"/>
                <a:sym typeface="Nunito"/>
              </a:rPr>
              <a:t>NASA POWER API: Climate data (temperature, precipitation, solar radiation)</a:t>
            </a:r>
          </a:p>
          <a:p>
            <a:pPr algn="l" marL="648502" indent="-324251" lvl="1">
              <a:lnSpc>
                <a:spcPts val="4205"/>
              </a:lnSpc>
              <a:buFont typeface="Arial"/>
              <a:buChar char="•"/>
            </a:pPr>
            <a:r>
              <a:rPr lang="en-US" sz="3003">
                <a:solidFill>
                  <a:srgbClr val="000000"/>
                </a:solidFill>
                <a:latin typeface="Nunito"/>
                <a:ea typeface="Nunito"/>
                <a:cs typeface="Nunito"/>
                <a:sym typeface="Nunito"/>
              </a:rPr>
              <a:t>NASA Earthdata: Landsat &amp; MODIS satellite imagery</a:t>
            </a:r>
          </a:p>
          <a:p>
            <a:pPr algn="l" marL="648502" indent="-324251" lvl="1">
              <a:lnSpc>
                <a:spcPts val="4205"/>
              </a:lnSpc>
              <a:buFont typeface="Arial"/>
              <a:buChar char="•"/>
            </a:pPr>
            <a:r>
              <a:rPr lang="en-US" sz="3003">
                <a:solidFill>
                  <a:srgbClr val="000000"/>
                </a:solidFill>
                <a:latin typeface="Nunito"/>
                <a:ea typeface="Nunito"/>
                <a:cs typeface="Nunito"/>
                <a:sym typeface="Nunito"/>
              </a:rPr>
              <a:t>NASA GIBS: Global satellite imagery visualization</a:t>
            </a:r>
          </a:p>
          <a:p>
            <a:pPr algn="l" marL="648502" indent="-324251" lvl="1">
              <a:lnSpc>
                <a:spcPts val="4205"/>
              </a:lnSpc>
              <a:buFont typeface="Arial"/>
              <a:buChar char="•"/>
            </a:pPr>
            <a:r>
              <a:rPr lang="en-US" sz="3003">
                <a:solidFill>
                  <a:srgbClr val="000000"/>
                </a:solidFill>
                <a:latin typeface="Nunito"/>
                <a:ea typeface="Nunito"/>
                <a:cs typeface="Nunito"/>
                <a:sym typeface="Nunito"/>
              </a:rPr>
              <a:t>NASA APOD: Astronomy imagery for education</a:t>
            </a:r>
          </a:p>
          <a:p>
            <a:pPr algn="l" marL="648502" indent="-324251" lvl="1">
              <a:lnSpc>
                <a:spcPts val="4205"/>
              </a:lnSpc>
              <a:buFont typeface="Arial"/>
              <a:buChar char="•"/>
            </a:pPr>
            <a:r>
              <a:rPr lang="en-US" sz="3003">
                <a:solidFill>
                  <a:srgbClr val="000000"/>
                </a:solidFill>
                <a:latin typeface="Nunito"/>
                <a:ea typeface="Nunito"/>
                <a:cs typeface="Nunito"/>
                <a:sym typeface="Nunito"/>
              </a:rPr>
              <a:t>SerpApi: Plant Recipes and Uses, Plant News and Discoveries</a:t>
            </a:r>
          </a:p>
          <a:p>
            <a:pPr algn="l">
              <a:lnSpc>
                <a:spcPts val="4205"/>
              </a:lnSpc>
            </a:pPr>
          </a:p>
        </p:txBody>
      </p:sp>
      <p:sp>
        <p:nvSpPr>
          <p:cNvPr name="TextBox 12" id="12"/>
          <p:cNvSpPr txBox="true"/>
          <p:nvPr/>
        </p:nvSpPr>
        <p:spPr>
          <a:xfrm rot="0">
            <a:off x="2378076" y="2101254"/>
            <a:ext cx="13531849"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Relevance and Validity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0" y="1287821"/>
            <a:ext cx="18288000" cy="7711358"/>
            <a:chOff x="0" y="0"/>
            <a:chExt cx="4816593" cy="2030975"/>
          </a:xfrm>
        </p:grpSpPr>
        <p:sp>
          <p:nvSpPr>
            <p:cNvPr name="Freeform 4" id="4"/>
            <p:cNvSpPr/>
            <p:nvPr/>
          </p:nvSpPr>
          <p:spPr>
            <a:xfrm flipH="false" flipV="false" rot="0">
              <a:off x="0" y="0"/>
              <a:ext cx="4816592" cy="2030975"/>
            </a:xfrm>
            <a:custGeom>
              <a:avLst/>
              <a:gdLst/>
              <a:ahLst/>
              <a:cxnLst/>
              <a:rect r="r" b="b" t="t" l="l"/>
              <a:pathLst>
                <a:path h="2030975" w="4816592">
                  <a:moveTo>
                    <a:pt x="21590" y="0"/>
                  </a:moveTo>
                  <a:lnTo>
                    <a:pt x="4795002" y="0"/>
                  </a:lnTo>
                  <a:cubicBezTo>
                    <a:pt x="4800728" y="0"/>
                    <a:pt x="4806220" y="2275"/>
                    <a:pt x="4810269" y="6324"/>
                  </a:cubicBezTo>
                  <a:cubicBezTo>
                    <a:pt x="4814318" y="10372"/>
                    <a:pt x="4816592" y="15864"/>
                    <a:pt x="4816592" y="21590"/>
                  </a:cubicBezTo>
                  <a:lnTo>
                    <a:pt x="4816592" y="2009385"/>
                  </a:lnTo>
                  <a:cubicBezTo>
                    <a:pt x="4816592" y="2021309"/>
                    <a:pt x="4806926" y="2030975"/>
                    <a:pt x="4795002" y="2030975"/>
                  </a:cubicBezTo>
                  <a:lnTo>
                    <a:pt x="21590" y="2030975"/>
                  </a:lnTo>
                  <a:cubicBezTo>
                    <a:pt x="15864" y="2030975"/>
                    <a:pt x="10372" y="2028700"/>
                    <a:pt x="6324" y="2024651"/>
                  </a:cubicBezTo>
                  <a:cubicBezTo>
                    <a:pt x="2275" y="2020603"/>
                    <a:pt x="0" y="2015111"/>
                    <a:pt x="0" y="2009385"/>
                  </a:cubicBezTo>
                  <a:lnTo>
                    <a:pt x="0" y="21590"/>
                  </a:lnTo>
                  <a:cubicBezTo>
                    <a:pt x="0" y="9666"/>
                    <a:pt x="9666" y="0"/>
                    <a:pt x="21590" y="0"/>
                  </a:cubicBezTo>
                  <a:close/>
                </a:path>
              </a:pathLst>
            </a:custGeom>
            <a:solidFill>
              <a:srgbClr val="FAFAF8">
                <a:alpha val="60000"/>
              </a:srgbClr>
            </a:solidFill>
          </p:spPr>
        </p:sp>
        <p:sp>
          <p:nvSpPr>
            <p:cNvPr name="TextBox 5" id="5"/>
            <p:cNvSpPr txBox="true"/>
            <p:nvPr/>
          </p:nvSpPr>
          <p:spPr>
            <a:xfrm>
              <a:off x="0" y="-76200"/>
              <a:ext cx="4816593" cy="210717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886757" y="3927388"/>
            <a:ext cx="20061513" cy="0"/>
          </a:xfrm>
          <a:prstGeom prst="line">
            <a:avLst/>
          </a:prstGeom>
          <a:ln cap="flat" w="28575">
            <a:solidFill>
              <a:srgbClr val="D365DD"/>
            </a:solidFill>
            <a:prstDash val="solid"/>
            <a:headEnd type="none" len="sm" w="sm"/>
            <a:tailEnd type="none" len="sm" w="sm"/>
          </a:ln>
        </p:spPr>
      </p:sp>
      <p:sp>
        <p:nvSpPr>
          <p:cNvPr name="Freeform 7" id="7"/>
          <p:cNvSpPr/>
          <p:nvPr/>
        </p:nvSpPr>
        <p:spPr>
          <a:xfrm flipH="false" flipV="false" rot="3688976">
            <a:off x="13886513" y="-4586365"/>
            <a:ext cx="6745574" cy="8229600"/>
          </a:xfrm>
          <a:custGeom>
            <a:avLst/>
            <a:gdLst/>
            <a:ahLst/>
            <a:cxnLst/>
            <a:rect r="r" b="b" t="t" l="l"/>
            <a:pathLst>
              <a:path h="8229600" w="6745574">
                <a:moveTo>
                  <a:pt x="0" y="0"/>
                </a:moveTo>
                <a:lnTo>
                  <a:pt x="6745574" y="0"/>
                </a:lnTo>
                <a:lnTo>
                  <a:pt x="6745574" y="8229600"/>
                </a:lnTo>
                <a:lnTo>
                  <a:pt x="0" y="8229600"/>
                </a:lnTo>
                <a:lnTo>
                  <a:pt x="0" y="0"/>
                </a:lnTo>
                <a:close/>
              </a:path>
            </a:pathLst>
          </a:custGeom>
          <a:blipFill>
            <a:blip r:embed="rId3"/>
            <a:stretch>
              <a:fillRect l="0" t="0" r="0" b="0"/>
            </a:stretch>
          </a:blipFill>
        </p:spPr>
      </p:sp>
      <p:sp>
        <p:nvSpPr>
          <p:cNvPr name="TextBox 8" id="8"/>
          <p:cNvSpPr txBox="true"/>
          <p:nvPr/>
        </p:nvSpPr>
        <p:spPr>
          <a:xfrm rot="0">
            <a:off x="2378076" y="1755485"/>
            <a:ext cx="13531849" cy="1111250"/>
          </a:xfrm>
          <a:prstGeom prst="rect">
            <a:avLst/>
          </a:prstGeom>
        </p:spPr>
        <p:txBody>
          <a:bodyPr anchor="t" rtlCol="false" tIns="0" lIns="0" bIns="0" rIns="0">
            <a:spAutoFit/>
          </a:bodyPr>
          <a:lstStyle/>
          <a:p>
            <a:pPr algn="ctr">
              <a:lnSpc>
                <a:spcPts val="9100"/>
              </a:lnSpc>
            </a:pPr>
            <a:r>
              <a:rPr lang="en-US" sz="6500">
                <a:solidFill>
                  <a:srgbClr val="000000"/>
                </a:solidFill>
                <a:latin typeface="Fredoka"/>
                <a:ea typeface="Fredoka"/>
                <a:cs typeface="Fredoka"/>
                <a:sym typeface="Fredoka"/>
              </a:rPr>
              <a:t>B</a:t>
            </a:r>
            <a:r>
              <a:rPr lang="en-US" sz="6500">
                <a:solidFill>
                  <a:srgbClr val="000000"/>
                </a:solidFill>
                <a:latin typeface="Fredoka"/>
                <a:ea typeface="Fredoka"/>
                <a:cs typeface="Fredoka"/>
                <a:sym typeface="Fredoka"/>
              </a:rPr>
              <a:t>udding Potential</a:t>
            </a:r>
          </a:p>
        </p:txBody>
      </p:sp>
      <p:sp>
        <p:nvSpPr>
          <p:cNvPr name="TextBox 9" id="9"/>
          <p:cNvSpPr txBox="true"/>
          <p:nvPr/>
        </p:nvSpPr>
        <p:spPr>
          <a:xfrm rot="0">
            <a:off x="13680659" y="4107258"/>
            <a:ext cx="3115187" cy="488314"/>
          </a:xfrm>
          <a:prstGeom prst="rect">
            <a:avLst/>
          </a:prstGeom>
        </p:spPr>
        <p:txBody>
          <a:bodyPr anchor="t" rtlCol="false" tIns="0" lIns="0" bIns="0" rIns="0">
            <a:spAutoFit/>
          </a:bodyPr>
          <a:lstStyle/>
          <a:p>
            <a:pPr algn="l">
              <a:lnSpc>
                <a:spcPts val="4060"/>
              </a:lnSpc>
            </a:pPr>
            <a:r>
              <a:rPr lang="en-US" sz="2900" b="true">
                <a:solidFill>
                  <a:srgbClr val="000000"/>
                </a:solidFill>
                <a:latin typeface="Nunito Bold"/>
                <a:ea typeface="Nunito Bold"/>
                <a:cs typeface="Nunito Bold"/>
                <a:sym typeface="Nunito Bold"/>
              </a:rPr>
              <a:t>Level Up!</a:t>
            </a:r>
          </a:p>
        </p:txBody>
      </p:sp>
      <p:sp>
        <p:nvSpPr>
          <p:cNvPr name="TextBox 10" id="10"/>
          <p:cNvSpPr txBox="true"/>
          <p:nvPr/>
        </p:nvSpPr>
        <p:spPr>
          <a:xfrm rot="0">
            <a:off x="858664" y="4910533"/>
            <a:ext cx="3751316" cy="2114550"/>
          </a:xfrm>
          <a:prstGeom prst="rect">
            <a:avLst/>
          </a:prstGeom>
        </p:spPr>
        <p:txBody>
          <a:bodyPr anchor="t" rtlCol="false" tIns="0" lIns="0" bIns="0" rIns="0">
            <a:spAutoFit/>
          </a:bodyPr>
          <a:lstStyle/>
          <a:p>
            <a:pPr algn="l">
              <a:lnSpc>
                <a:spcPts val="4200"/>
              </a:lnSpc>
            </a:pPr>
            <a:r>
              <a:rPr lang="en-US" sz="3000">
                <a:solidFill>
                  <a:srgbClr val="000000"/>
                </a:solidFill>
                <a:latin typeface="Nunito"/>
                <a:ea typeface="Nunito"/>
                <a:cs typeface="Nunito"/>
                <a:sym typeface="Nunito"/>
              </a:rPr>
              <a:t>Expand global bloom trend analytics to cover more locations.</a:t>
            </a:r>
          </a:p>
          <a:p>
            <a:pPr algn="l">
              <a:lnSpc>
                <a:spcPts val="4200"/>
              </a:lnSpc>
              <a:spcBef>
                <a:spcPct val="0"/>
              </a:spcBef>
            </a:pPr>
          </a:p>
        </p:txBody>
      </p:sp>
      <p:sp>
        <p:nvSpPr>
          <p:cNvPr name="TextBox 11" id="11"/>
          <p:cNvSpPr txBox="true"/>
          <p:nvPr/>
        </p:nvSpPr>
        <p:spPr>
          <a:xfrm rot="0">
            <a:off x="5133263" y="4910533"/>
            <a:ext cx="3751316" cy="26479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Nunito"/>
                <a:ea typeface="Nunito"/>
                <a:cs typeface="Nunito"/>
                <a:sym typeface="Nunito"/>
              </a:rPr>
              <a:t>Let students see what plants others have observed in their community with Citizen Observations</a:t>
            </a:r>
          </a:p>
        </p:txBody>
      </p:sp>
      <p:sp>
        <p:nvSpPr>
          <p:cNvPr name="Freeform 12" id="12"/>
          <p:cNvSpPr/>
          <p:nvPr/>
        </p:nvSpPr>
        <p:spPr>
          <a:xfrm flipH="false" flipV="false" rot="3688976">
            <a:off x="14038913" y="-4433965"/>
            <a:ext cx="6745574" cy="8229600"/>
          </a:xfrm>
          <a:custGeom>
            <a:avLst/>
            <a:gdLst/>
            <a:ahLst/>
            <a:cxnLst/>
            <a:rect r="r" b="b" t="t" l="l"/>
            <a:pathLst>
              <a:path h="8229600" w="6745574">
                <a:moveTo>
                  <a:pt x="0" y="0"/>
                </a:moveTo>
                <a:lnTo>
                  <a:pt x="6745574" y="0"/>
                </a:lnTo>
                <a:lnTo>
                  <a:pt x="6745574" y="8229600"/>
                </a:lnTo>
                <a:lnTo>
                  <a:pt x="0" y="8229600"/>
                </a:lnTo>
                <a:lnTo>
                  <a:pt x="0" y="0"/>
                </a:lnTo>
                <a:close/>
              </a:path>
            </a:pathLst>
          </a:custGeom>
          <a:blipFill>
            <a:blip r:embed="rId3"/>
            <a:stretch>
              <a:fillRect l="0" t="0" r="0" b="0"/>
            </a:stretch>
          </a:blipFill>
        </p:spPr>
      </p:sp>
      <p:sp>
        <p:nvSpPr>
          <p:cNvPr name="Freeform 13" id="13"/>
          <p:cNvSpPr/>
          <p:nvPr/>
        </p:nvSpPr>
        <p:spPr>
          <a:xfrm flipH="false" flipV="false" rot="5062208">
            <a:off x="-1589675" y="6323881"/>
            <a:ext cx="6745574" cy="8229600"/>
          </a:xfrm>
          <a:custGeom>
            <a:avLst/>
            <a:gdLst/>
            <a:ahLst/>
            <a:cxnLst/>
            <a:rect r="r" b="b" t="t" l="l"/>
            <a:pathLst>
              <a:path h="8229600" w="6745574">
                <a:moveTo>
                  <a:pt x="0" y="0"/>
                </a:moveTo>
                <a:lnTo>
                  <a:pt x="6745573" y="0"/>
                </a:lnTo>
                <a:lnTo>
                  <a:pt x="6745573" y="8229600"/>
                </a:lnTo>
                <a:lnTo>
                  <a:pt x="0" y="8229600"/>
                </a:lnTo>
                <a:lnTo>
                  <a:pt x="0" y="0"/>
                </a:lnTo>
                <a:close/>
              </a:path>
            </a:pathLst>
          </a:custGeom>
          <a:blipFill>
            <a:blip r:embed="rId3"/>
            <a:stretch>
              <a:fillRect l="0" t="0" r="0" b="0"/>
            </a:stretch>
          </a:blipFill>
        </p:spPr>
      </p:sp>
      <p:sp>
        <p:nvSpPr>
          <p:cNvPr name="Freeform 14" id="14"/>
          <p:cNvSpPr/>
          <p:nvPr/>
        </p:nvSpPr>
        <p:spPr>
          <a:xfrm flipH="false" flipV="false" rot="1908912">
            <a:off x="16581886" y="1082271"/>
            <a:ext cx="1354829" cy="1354829"/>
          </a:xfrm>
          <a:custGeom>
            <a:avLst/>
            <a:gdLst/>
            <a:ahLst/>
            <a:cxnLst/>
            <a:rect r="r" b="b" t="t" l="l"/>
            <a:pathLst>
              <a:path h="1354829" w="1354829">
                <a:moveTo>
                  <a:pt x="0" y="0"/>
                </a:moveTo>
                <a:lnTo>
                  <a:pt x="1354828" y="0"/>
                </a:lnTo>
                <a:lnTo>
                  <a:pt x="1354828" y="1354828"/>
                </a:lnTo>
                <a:lnTo>
                  <a:pt x="0" y="1354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82958" y="8091883"/>
            <a:ext cx="2195117" cy="2195117"/>
          </a:xfrm>
          <a:custGeom>
            <a:avLst/>
            <a:gdLst/>
            <a:ahLst/>
            <a:cxnLst/>
            <a:rect r="r" b="b" t="t" l="l"/>
            <a:pathLst>
              <a:path h="2195117" w="2195117">
                <a:moveTo>
                  <a:pt x="0" y="0"/>
                </a:moveTo>
                <a:lnTo>
                  <a:pt x="2195118" y="0"/>
                </a:lnTo>
                <a:lnTo>
                  <a:pt x="2195118" y="2195117"/>
                </a:lnTo>
                <a:lnTo>
                  <a:pt x="0" y="21951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798627" y="3523607"/>
            <a:ext cx="963779" cy="631275"/>
          </a:xfrm>
          <a:custGeom>
            <a:avLst/>
            <a:gdLst/>
            <a:ahLst/>
            <a:cxnLst/>
            <a:rect r="r" b="b" t="t" l="l"/>
            <a:pathLst>
              <a:path h="631275" w="963779">
                <a:moveTo>
                  <a:pt x="0" y="0"/>
                </a:moveTo>
                <a:lnTo>
                  <a:pt x="963780" y="0"/>
                </a:lnTo>
                <a:lnTo>
                  <a:pt x="963780" y="631276"/>
                </a:lnTo>
                <a:lnTo>
                  <a:pt x="0" y="631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856025" y="4107258"/>
            <a:ext cx="3341314" cy="488314"/>
          </a:xfrm>
          <a:prstGeom prst="rect">
            <a:avLst/>
          </a:prstGeom>
        </p:spPr>
        <p:txBody>
          <a:bodyPr anchor="t" rtlCol="false" tIns="0" lIns="0" bIns="0" rIns="0">
            <a:spAutoFit/>
          </a:bodyPr>
          <a:lstStyle/>
          <a:p>
            <a:pPr algn="l">
              <a:lnSpc>
                <a:spcPts val="4060"/>
              </a:lnSpc>
            </a:pPr>
            <a:r>
              <a:rPr lang="en-US" sz="2900" b="true">
                <a:solidFill>
                  <a:srgbClr val="000000"/>
                </a:solidFill>
                <a:latin typeface="Nunito Bold"/>
                <a:ea typeface="Nunito Bold"/>
                <a:cs typeface="Nunito Bold"/>
                <a:sym typeface="Nunito Bold"/>
              </a:rPr>
              <a:t>Around the World</a:t>
            </a:r>
          </a:p>
        </p:txBody>
      </p:sp>
      <p:sp>
        <p:nvSpPr>
          <p:cNvPr name="TextBox 18" id="18"/>
          <p:cNvSpPr txBox="true"/>
          <p:nvPr/>
        </p:nvSpPr>
        <p:spPr>
          <a:xfrm rot="0">
            <a:off x="5133263" y="4107258"/>
            <a:ext cx="3115187" cy="488314"/>
          </a:xfrm>
          <a:prstGeom prst="rect">
            <a:avLst/>
          </a:prstGeom>
        </p:spPr>
        <p:txBody>
          <a:bodyPr anchor="t" rtlCol="false" tIns="0" lIns="0" bIns="0" rIns="0">
            <a:spAutoFit/>
          </a:bodyPr>
          <a:lstStyle/>
          <a:p>
            <a:pPr algn="l">
              <a:lnSpc>
                <a:spcPts val="4060"/>
              </a:lnSpc>
            </a:pPr>
            <a:r>
              <a:rPr lang="en-US" sz="2900" b="true">
                <a:solidFill>
                  <a:srgbClr val="000000"/>
                </a:solidFill>
                <a:latin typeface="Nunito Bold"/>
                <a:ea typeface="Nunito Bold"/>
                <a:cs typeface="Nunito Bold"/>
                <a:sym typeface="Nunito Bold"/>
              </a:rPr>
              <a:t>Urban Explorers</a:t>
            </a:r>
          </a:p>
        </p:txBody>
      </p:sp>
      <p:sp>
        <p:nvSpPr>
          <p:cNvPr name="TextBox 19" id="19"/>
          <p:cNvSpPr txBox="true"/>
          <p:nvPr/>
        </p:nvSpPr>
        <p:spPr>
          <a:xfrm rot="0">
            <a:off x="9410500" y="4107258"/>
            <a:ext cx="3369580" cy="488314"/>
          </a:xfrm>
          <a:prstGeom prst="rect">
            <a:avLst/>
          </a:prstGeom>
        </p:spPr>
        <p:txBody>
          <a:bodyPr anchor="t" rtlCol="false" tIns="0" lIns="0" bIns="0" rIns="0">
            <a:spAutoFit/>
          </a:bodyPr>
          <a:lstStyle/>
          <a:p>
            <a:pPr algn="l">
              <a:lnSpc>
                <a:spcPts val="4060"/>
              </a:lnSpc>
            </a:pPr>
            <a:r>
              <a:rPr lang="en-US" sz="2900" b="true">
                <a:solidFill>
                  <a:srgbClr val="000000"/>
                </a:solidFill>
                <a:latin typeface="Nunito Bold"/>
                <a:ea typeface="Nunito Bold"/>
                <a:cs typeface="Nunito Bold"/>
                <a:sym typeface="Nunito Bold"/>
              </a:rPr>
              <a:t>Global</a:t>
            </a:r>
            <a:r>
              <a:rPr lang="en-US" sz="2900">
                <a:solidFill>
                  <a:srgbClr val="000000"/>
                </a:solidFill>
                <a:latin typeface="Nunito"/>
                <a:ea typeface="Nunito"/>
                <a:cs typeface="Nunito"/>
                <a:sym typeface="Nunito"/>
              </a:rPr>
              <a:t> </a:t>
            </a:r>
            <a:r>
              <a:rPr lang="en-US" sz="2900" b="true">
                <a:solidFill>
                  <a:srgbClr val="000000"/>
                </a:solidFill>
                <a:latin typeface="Nunito Bold"/>
                <a:ea typeface="Nunito Bold"/>
                <a:cs typeface="Nunito Bold"/>
                <a:sym typeface="Nunito Bold"/>
              </a:rPr>
              <a:t>Connection</a:t>
            </a:r>
          </a:p>
        </p:txBody>
      </p:sp>
      <p:sp>
        <p:nvSpPr>
          <p:cNvPr name="TextBox 20" id="20"/>
          <p:cNvSpPr txBox="true"/>
          <p:nvPr/>
        </p:nvSpPr>
        <p:spPr>
          <a:xfrm rot="0">
            <a:off x="9407862" y="4910533"/>
            <a:ext cx="3751316" cy="15811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Nunito"/>
                <a:ea typeface="Nunito"/>
                <a:cs typeface="Nunito"/>
                <a:sym typeface="Nunito"/>
              </a:rPr>
              <a:t>Mul</a:t>
            </a:r>
            <a:r>
              <a:rPr lang="en-US" sz="3000">
                <a:solidFill>
                  <a:srgbClr val="000000"/>
                </a:solidFill>
                <a:latin typeface="Nunito"/>
                <a:ea typeface="Nunito"/>
                <a:cs typeface="Nunito"/>
                <a:sym typeface="Nunito"/>
              </a:rPr>
              <a:t>ti-language support for global classroom use.</a:t>
            </a:r>
          </a:p>
        </p:txBody>
      </p:sp>
      <p:sp>
        <p:nvSpPr>
          <p:cNvPr name="TextBox 21" id="21"/>
          <p:cNvSpPr txBox="true"/>
          <p:nvPr/>
        </p:nvSpPr>
        <p:spPr>
          <a:xfrm rot="0">
            <a:off x="13680659" y="4910533"/>
            <a:ext cx="3977443" cy="1581150"/>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Nunito"/>
                <a:ea typeface="Nunito"/>
                <a:cs typeface="Nunito"/>
                <a:sym typeface="Nunito"/>
              </a:rPr>
              <a:t>Bloom Explorer badges to recognize student achievements.</a:t>
            </a:r>
          </a:p>
        </p:txBody>
      </p:sp>
      <p:sp>
        <p:nvSpPr>
          <p:cNvPr name="Freeform 22" id="22"/>
          <p:cNvSpPr/>
          <p:nvPr/>
        </p:nvSpPr>
        <p:spPr>
          <a:xfrm flipH="false" flipV="false" rot="0">
            <a:off x="4987814" y="3523607"/>
            <a:ext cx="963779" cy="631275"/>
          </a:xfrm>
          <a:custGeom>
            <a:avLst/>
            <a:gdLst/>
            <a:ahLst/>
            <a:cxnLst/>
            <a:rect r="r" b="b" t="t" l="l"/>
            <a:pathLst>
              <a:path h="631275" w="963779">
                <a:moveTo>
                  <a:pt x="0" y="0"/>
                </a:moveTo>
                <a:lnTo>
                  <a:pt x="963779" y="0"/>
                </a:lnTo>
                <a:lnTo>
                  <a:pt x="963779" y="631276"/>
                </a:lnTo>
                <a:lnTo>
                  <a:pt x="0" y="631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9334236" y="3523607"/>
            <a:ext cx="963779" cy="631275"/>
          </a:xfrm>
          <a:custGeom>
            <a:avLst/>
            <a:gdLst/>
            <a:ahLst/>
            <a:cxnLst/>
            <a:rect r="r" b="b" t="t" l="l"/>
            <a:pathLst>
              <a:path h="631275" w="963779">
                <a:moveTo>
                  <a:pt x="0" y="0"/>
                </a:moveTo>
                <a:lnTo>
                  <a:pt x="963779" y="0"/>
                </a:lnTo>
                <a:lnTo>
                  <a:pt x="963779" y="631276"/>
                </a:lnTo>
                <a:lnTo>
                  <a:pt x="0" y="631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3570655" y="3523607"/>
            <a:ext cx="963779" cy="631275"/>
          </a:xfrm>
          <a:custGeom>
            <a:avLst/>
            <a:gdLst/>
            <a:ahLst/>
            <a:cxnLst/>
            <a:rect r="r" b="b" t="t" l="l"/>
            <a:pathLst>
              <a:path h="631275" w="963779">
                <a:moveTo>
                  <a:pt x="0" y="0"/>
                </a:moveTo>
                <a:lnTo>
                  <a:pt x="963779" y="0"/>
                </a:lnTo>
                <a:lnTo>
                  <a:pt x="963779" y="631276"/>
                </a:lnTo>
                <a:lnTo>
                  <a:pt x="0" y="6312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DAG05cR6-FI</dc:identifier>
  <dcterms:modified xsi:type="dcterms:W3CDTF">2011-08-01T06:04:30Z</dcterms:modified>
  <cp:revision>1</cp:revision>
  <dc:title>Add a subheading</dc:title>
</cp:coreProperties>
</file>